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63" r:id="rId2"/>
    <p:sldId id="283" r:id="rId3"/>
    <p:sldId id="268" r:id="rId4"/>
    <p:sldId id="264" r:id="rId5"/>
    <p:sldId id="265" r:id="rId6"/>
    <p:sldId id="270" r:id="rId7"/>
    <p:sldId id="286" r:id="rId8"/>
    <p:sldId id="297" r:id="rId9"/>
    <p:sldId id="267" r:id="rId10"/>
    <p:sldId id="278" r:id="rId11"/>
    <p:sldId id="306" r:id="rId12"/>
    <p:sldId id="272" r:id="rId13"/>
    <p:sldId id="287" r:id="rId14"/>
    <p:sldId id="279" r:id="rId15"/>
    <p:sldId id="291" r:id="rId16"/>
    <p:sldId id="273" r:id="rId17"/>
    <p:sldId id="292" r:id="rId18"/>
    <p:sldId id="289" r:id="rId19"/>
    <p:sldId id="308" r:id="rId20"/>
    <p:sldId id="290" r:id="rId21"/>
    <p:sldId id="293" r:id="rId22"/>
    <p:sldId id="295" r:id="rId23"/>
    <p:sldId id="296" r:id="rId24"/>
    <p:sldId id="307" r:id="rId25"/>
    <p:sldId id="288" r:id="rId26"/>
    <p:sldId id="280" r:id="rId27"/>
    <p:sldId id="281" r:id="rId28"/>
    <p:sldId id="282" r:id="rId29"/>
    <p:sldId id="299" r:id="rId30"/>
    <p:sldId id="302" r:id="rId31"/>
    <p:sldId id="300" r:id="rId32"/>
    <p:sldId id="301" r:id="rId33"/>
    <p:sldId id="303" r:id="rId34"/>
    <p:sldId id="30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1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29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4AD95-2ED1-4543-A6AF-A5E0CCD7D96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E919B-B367-134B-AF4C-9B9B5B9F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1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behindpixar.org/pipeline/render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4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Summarizing the introduction, raytracing can</a:t>
            </a:r>
            <a:r>
              <a:rPr lang="en-US" baseline="0" dirty="0"/>
              <a:t> be </a:t>
            </a:r>
            <a:r>
              <a:rPr lang="en-US" baseline="0" dirty="0" err="1"/>
              <a:t>devided</a:t>
            </a:r>
            <a:r>
              <a:rPr lang="en-US" baseline="0" dirty="0"/>
              <a:t> into 2 parts; </a:t>
            </a:r>
          </a:p>
          <a:p>
            <a:endParaRPr lang="en-US" baseline="0" dirty="0"/>
          </a:p>
          <a:p>
            <a:r>
              <a:rPr lang="en-US" baseline="0" dirty="0"/>
              <a:t>ray tracing part was defined as a </a:t>
            </a:r>
            <a:r>
              <a:rPr lang="en-US" baseline="0" dirty="0" err="1"/>
              <a:t>blackbox</a:t>
            </a:r>
            <a:r>
              <a:rPr lang="en-US" baseline="0" dirty="0"/>
              <a:t> function, and I will mainly focus on the other numerical integration part in this presentation. 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we have</a:t>
            </a:r>
            <a:r>
              <a:rPr lang="en-US" baseline="0" dirty="0"/>
              <a:t> seen, Monte Carlo estimation for numerical integration produces noise of pixels. </a:t>
            </a:r>
          </a:p>
          <a:p>
            <a:endParaRPr lang="en-US" baseline="0" dirty="0"/>
          </a:p>
          <a:p>
            <a:r>
              <a:rPr lang="en-US" baseline="0" dirty="0"/>
              <a:t>Faster convergence algorithms are important.</a:t>
            </a:r>
          </a:p>
          <a:p>
            <a:endParaRPr lang="en-US" baseline="0" dirty="0"/>
          </a:p>
          <a:p>
            <a:r>
              <a:rPr lang="en-US" baseline="0" dirty="0"/>
              <a:t>Then, one question arises; can we accelerate it with a Quantum Computer? </a:t>
            </a:r>
          </a:p>
          <a:p>
            <a:endParaRPr lang="en-US" baseline="0" dirty="0"/>
          </a:p>
          <a:p>
            <a:r>
              <a:rPr lang="en-US" baseline="0" dirty="0"/>
              <a:t>The answer is “Yes”.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previous researches of quantum</a:t>
            </a:r>
            <a:r>
              <a:rPr lang="en-US" baseline="0" dirty="0"/>
              <a:t> algorithm for numerical integration.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5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algorithms; Grover’s one and Abrams and Williams one.</a:t>
            </a:r>
          </a:p>
          <a:p>
            <a:endParaRPr lang="en-US" dirty="0"/>
          </a:p>
          <a:p>
            <a:r>
              <a:rPr lang="en-US" dirty="0"/>
              <a:t>Both have better performance than Monte Carlo: O(1/N) (an</a:t>
            </a:r>
            <a:r>
              <a:rPr lang="en-US" baseline="0" dirty="0"/>
              <a:t> order of 1 per N</a:t>
            </a:r>
            <a:r>
              <a:rPr lang="en-US" dirty="0"/>
              <a:t>) error with N queries.</a:t>
            </a:r>
          </a:p>
          <a:p>
            <a:endParaRPr lang="en-US" dirty="0"/>
          </a:p>
          <a:p>
            <a:r>
              <a:rPr lang="en-US" dirty="0"/>
              <a:t>But, mehods are different. I’ll explain details later.</a:t>
            </a:r>
          </a:p>
          <a:p>
            <a:endParaRPr lang="en-US" dirty="0"/>
          </a:p>
          <a:p>
            <a:r>
              <a:rPr lang="en-US" dirty="0"/>
              <a:t>Grover’s algorithm was implemented by Jonhnston, he called it as Quantum Supersampling. </a:t>
            </a:r>
          </a:p>
          <a:p>
            <a:endParaRPr lang="en-US" dirty="0"/>
          </a:p>
          <a:p>
            <a:r>
              <a:rPr lang="en-US" dirty="0"/>
              <a:t>I call QSS for short.</a:t>
            </a:r>
          </a:p>
          <a:p>
            <a:endParaRPr lang="en-US" dirty="0"/>
          </a:p>
          <a:p>
            <a:r>
              <a:rPr lang="en-US" dirty="0"/>
              <a:t>Abrams and Williams’ one has not yet been implemented.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reimplemented</a:t>
            </a:r>
            <a:r>
              <a:rPr lang="en-US" dirty="0"/>
              <a:t> QSS and reproduce the result of error convergence plot. As you can see, QSS’s blue plot shows better performance than Monte Carlo.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84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 show an example of supersampling image by Johnston. </a:t>
            </a:r>
          </a:p>
          <a:p>
            <a:endParaRPr lang="en-US" dirty="0"/>
          </a:p>
          <a:p>
            <a:r>
              <a:rPr lang="en-US" dirty="0"/>
              <a:t>The image produced on a simulator is clear, </a:t>
            </a:r>
          </a:p>
          <a:p>
            <a:endParaRPr lang="en-US" dirty="0"/>
          </a:p>
          <a:p>
            <a:r>
              <a:rPr lang="en-US" dirty="0"/>
              <a:t>but the one by an actual quantum computer has devantating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So, the answer is Yes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x-none" dirty="0"/>
              <a:t>but only on noiseless simulator. </a:t>
            </a:r>
          </a:p>
          <a:p>
            <a:endParaRPr lang="x-none" dirty="0"/>
          </a:p>
          <a:p>
            <a:r>
              <a:rPr lang="x-none" dirty="0"/>
              <a:t>Next questions are How to accelerate theoretically? </a:t>
            </a:r>
            <a:endParaRPr lang="en-US" dirty="0"/>
          </a:p>
          <a:p>
            <a:endParaRPr lang="en-US" dirty="0"/>
          </a:p>
          <a:p>
            <a:r>
              <a:rPr lang="en-US" dirty="0"/>
              <a:t>A</a:t>
            </a:r>
            <a:r>
              <a:rPr lang="x-none" dirty="0"/>
              <a:t>nd Why does noisy result come out on a quantum computer?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1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/>
              <a:t>Firstly, I’ll discuss the difference of classical and quantum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4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may know, a</a:t>
            </a:r>
            <a:r>
              <a:rPr lang="x-none" dirty="0"/>
              <a:t>ll i</a:t>
            </a:r>
            <a:r>
              <a:rPr lang="en-US" dirty="0"/>
              <a:t>n</a:t>
            </a:r>
            <a:r>
              <a:rPr lang="x-none" dirty="0"/>
              <a:t>formation</a:t>
            </a:r>
            <a:r>
              <a:rPr lang="en-US" dirty="0"/>
              <a:t> of a computer</a:t>
            </a:r>
            <a:r>
              <a:rPr lang="x-none" dirty="0"/>
              <a:t> is stored as a sequence of bits like 010101.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Looking at a single bit,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in a classical case, a bit has a boolean value 0 or 1.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On the other hand, a qubit in a quantum computer can be an intermediate state.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It’s superposition of 0 and 1. What’s a superposition state?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If we measure the state,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it returns 0 with |a|^2 </a:t>
            </a:r>
            <a:r>
              <a:rPr lang="en-US" dirty="0"/>
              <a:t>(absolute</a:t>
            </a:r>
            <a:r>
              <a:rPr lang="en-US" baseline="0" dirty="0"/>
              <a:t> a squared</a:t>
            </a:r>
            <a:r>
              <a:rPr lang="en-US" dirty="0"/>
              <a:t>) </a:t>
            </a:r>
            <a:r>
              <a:rPr lang="x-none" dirty="0"/>
              <a:t>probability </a:t>
            </a:r>
            <a:endParaRPr lang="en-US" dirty="0"/>
          </a:p>
          <a:p>
            <a:endParaRPr lang="en-US" dirty="0"/>
          </a:p>
          <a:p>
            <a:r>
              <a:rPr lang="x-none" dirty="0"/>
              <a:t>or 1 with |b|^2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73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It’s the same as multibit case.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In classical case, multibit has one state; </a:t>
            </a:r>
            <a:endParaRPr lang="en-US" dirty="0"/>
          </a:p>
          <a:p>
            <a:endParaRPr lang="en-US" dirty="0"/>
          </a:p>
          <a:p>
            <a:r>
              <a:rPr lang="x-none" dirty="0"/>
              <a:t>for example 010 state as shown here.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Quantum qubits show remarkably difference.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3 qubits are able to have 8 states simultaneously. </a:t>
            </a:r>
            <a:endParaRPr lang="en-US" baseline="0" dirty="0"/>
          </a:p>
          <a:p>
            <a:r>
              <a:rPr lang="x-none" dirty="0"/>
              <a:t>As shown example, each qubit has equally superposed state of 0 and 1, </a:t>
            </a:r>
            <a:endParaRPr lang="en-US" dirty="0"/>
          </a:p>
          <a:p>
            <a:endParaRPr lang="en-US" dirty="0"/>
          </a:p>
          <a:p>
            <a:r>
              <a:rPr lang="x-none" dirty="0"/>
              <a:t>and expanding this equation, we get superposition of 8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17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How to use the feature of superposition in quantum calculation?</a:t>
            </a:r>
            <a:endParaRPr lang="en-US" dirty="0"/>
          </a:p>
          <a:p>
            <a:endParaRPr lang="x-none" dirty="0"/>
          </a:p>
          <a:p>
            <a:r>
              <a:rPr lang="x-none" dirty="0"/>
              <a:t>Supposing a numerical integration problem.</a:t>
            </a:r>
          </a:p>
          <a:p>
            <a:r>
              <a:rPr lang="x-none" dirty="0"/>
              <a:t>Monte Carlo estimation can be thought as follows: </a:t>
            </a:r>
            <a:endParaRPr lang="en-US" dirty="0"/>
          </a:p>
          <a:p>
            <a:endParaRPr lang="en-US" dirty="0"/>
          </a:p>
          <a:p>
            <a:r>
              <a:rPr lang="x-none" dirty="0"/>
              <a:t>we have a fine grid with a certain of numerical precision. In the case of floating point, it is </a:t>
            </a:r>
            <a:r>
              <a:rPr lang="en-US" dirty="0"/>
              <a:t>(</a:t>
            </a:r>
            <a:r>
              <a:rPr lang="x-none" dirty="0"/>
              <a:t>an order of ten to the minus 7 power</a:t>
            </a:r>
            <a:r>
              <a:rPr lang="en-US" dirty="0"/>
              <a:t>)</a:t>
            </a:r>
            <a:r>
              <a:rPr lang="x-none" dirty="0"/>
              <a:t>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Then we randomly sample points from the grid</a:t>
            </a:r>
            <a:r>
              <a:rPr lang="en-US" dirty="0"/>
              <a:t>.</a:t>
            </a:r>
          </a:p>
          <a:p>
            <a:endParaRPr lang="x-none" dirty="0"/>
          </a:p>
          <a:p>
            <a:r>
              <a:rPr lang="en-US" dirty="0"/>
              <a:t>Each sampled coordinate X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is substitute to function f(x), </a:t>
            </a:r>
          </a:p>
          <a:p>
            <a:endParaRPr lang="en-US" baseline="0" dirty="0"/>
          </a:p>
          <a:p>
            <a:r>
              <a:rPr lang="en-US" baseline="0" dirty="0"/>
              <a:t>and calculate mean value.</a:t>
            </a:r>
          </a:p>
          <a:p>
            <a:endParaRPr lang="en-US" baseline="0" dirty="0"/>
          </a:p>
          <a:p>
            <a:r>
              <a:rPr lang="en-US" baseline="0" dirty="0"/>
              <a:t>The number of queries is N.</a:t>
            </a:r>
            <a:endParaRPr lang="x-none" dirty="0"/>
          </a:p>
          <a:p>
            <a:endParaRPr lang="en-US" dirty="0"/>
          </a:p>
          <a:p>
            <a:r>
              <a:rPr lang="en-US" dirty="0"/>
              <a:t>In</a:t>
            </a:r>
            <a:r>
              <a:rPr lang="en-US" baseline="0" dirty="0"/>
              <a:t> quantum case, </a:t>
            </a:r>
          </a:p>
          <a:p>
            <a:endParaRPr lang="en-US" baseline="0" dirty="0"/>
          </a:p>
          <a:p>
            <a:r>
              <a:rPr lang="en-US" baseline="0" dirty="0"/>
              <a:t>we can prepare a superposition state whose each state correspond to each of all sample points on a pixel. </a:t>
            </a:r>
          </a:p>
          <a:p>
            <a:endParaRPr lang="en-US" baseline="0" dirty="0"/>
          </a:p>
          <a:p>
            <a:r>
              <a:rPr lang="en-US" baseline="0" dirty="0"/>
              <a:t>And, if we have the quantum circuit calculating f(x) like that,</a:t>
            </a:r>
          </a:p>
          <a:p>
            <a:endParaRPr lang="en-US" baseline="0" dirty="0"/>
          </a:p>
          <a:p>
            <a:r>
              <a:rPr lang="en-US" baseline="0" dirty="0"/>
              <a:t>The circuit can return all values of f(x) with one shot.</a:t>
            </a:r>
          </a:p>
          <a:p>
            <a:endParaRPr lang="en-US" baseline="0" dirty="0"/>
          </a:p>
          <a:p>
            <a:r>
              <a:rPr lang="en-US" baseline="0" dirty="0"/>
              <a:t>This process can be done with only 1 query.</a:t>
            </a:r>
            <a:endParaRPr lang="x-none" dirty="0"/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then, </a:t>
            </a:r>
          </a:p>
          <a:p>
            <a:endParaRPr lang="en-US" baseline="0" dirty="0"/>
          </a:p>
          <a:p>
            <a:r>
              <a:rPr lang="en-US" baseline="0" dirty="0"/>
              <a:t>we can use some operations </a:t>
            </a:r>
          </a:p>
          <a:p>
            <a:endParaRPr lang="en-US" baseline="0" dirty="0"/>
          </a:p>
          <a:p>
            <a:r>
              <a:rPr lang="en-US" baseline="0" dirty="0"/>
              <a:t>to make like this superposition state.</a:t>
            </a:r>
          </a:p>
          <a:p>
            <a:r>
              <a:rPr lang="en-US" baseline="0" dirty="0"/>
              <a:t>The coefficient is mean value of f(x),</a:t>
            </a:r>
          </a:p>
          <a:p>
            <a:endParaRPr lang="en-US" baseline="0" dirty="0"/>
          </a:p>
          <a:p>
            <a:r>
              <a:rPr lang="en-US" baseline="0" dirty="0"/>
              <a:t>And this is a true value.</a:t>
            </a:r>
          </a:p>
          <a:p>
            <a:endParaRPr lang="en-US" baseline="0" dirty="0"/>
          </a:p>
          <a:p>
            <a:r>
              <a:rPr lang="en-US" baseline="0" dirty="0"/>
              <a:t>I define Function </a:t>
            </a:r>
            <a:r>
              <a:rPr lang="en-US" baseline="0" dirty="0" err="1"/>
              <a:t>F_hat</a:t>
            </a:r>
            <a:r>
              <a:rPr lang="en-US" baseline="0" dirty="0"/>
              <a:t> including all operations here.</a:t>
            </a:r>
            <a:endParaRPr lang="x-none" dirty="0"/>
          </a:p>
          <a:p>
            <a:endParaRPr lang="x-none" dirty="0"/>
          </a:p>
          <a:p>
            <a:endParaRPr lang="x-none" dirty="0"/>
          </a:p>
          <a:p>
            <a:endParaRPr lang="x-none" dirty="0"/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8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 my presentation. This is an introduction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6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Succinctly,</a:t>
            </a:r>
            <a:r>
              <a:rPr lang="en-US" baseline="0" dirty="0"/>
              <a:t> </a:t>
            </a:r>
            <a:r>
              <a:rPr lang="en-US" dirty="0" err="1"/>
              <a:t>F_hat</a:t>
            </a:r>
            <a:r>
              <a:rPr lang="en-US" dirty="0"/>
              <a:t> can makes a</a:t>
            </a:r>
            <a:r>
              <a:rPr lang="en-US" baseline="0" dirty="0"/>
              <a:t> superposition like this equation with 1 query.</a:t>
            </a:r>
          </a:p>
          <a:p>
            <a:endParaRPr lang="en-US" baseline="0" dirty="0"/>
          </a:p>
          <a:p>
            <a:r>
              <a:rPr lang="en-US" baseline="0" dirty="0"/>
              <a:t>The coefficient is true value, so are we finished?</a:t>
            </a:r>
          </a:p>
          <a:p>
            <a:endParaRPr lang="en-US" baseline="0" dirty="0"/>
          </a:p>
          <a:p>
            <a:r>
              <a:rPr lang="en-US" baseline="0" dirty="0"/>
              <a:t>No!</a:t>
            </a:r>
          </a:p>
          <a:p>
            <a:endParaRPr lang="en-US" baseline="0" dirty="0"/>
          </a:p>
          <a:p>
            <a:r>
              <a:rPr lang="en-US" baseline="0" dirty="0"/>
              <a:t>All we get to know is a result of measurement: 0 or 1.</a:t>
            </a:r>
          </a:p>
          <a:p>
            <a:endParaRPr lang="en-US" baseline="0" dirty="0"/>
          </a:p>
          <a:p>
            <a:r>
              <a:rPr lang="en-US" baseline="0" dirty="0"/>
              <a:t>So, how to know </a:t>
            </a:r>
            <a:r>
              <a:rPr lang="en-US" baseline="0" dirty="0" err="1"/>
              <a:t>f_true</a:t>
            </a:r>
            <a:r>
              <a:rPr lang="en-US" baseline="0" dirty="0"/>
              <a:t> value?</a:t>
            </a:r>
          </a:p>
          <a:p>
            <a:endParaRPr lang="en-US" baseline="0" dirty="0"/>
          </a:p>
          <a:p>
            <a:r>
              <a:rPr lang="en-US" baseline="0" dirty="0"/>
              <a:t>One simple solution is to make many superposition states and measure them.</a:t>
            </a:r>
          </a:p>
          <a:p>
            <a:endParaRPr lang="en-US" baseline="0" dirty="0"/>
          </a:p>
          <a:p>
            <a:r>
              <a:rPr lang="en-US" baseline="0" dirty="0"/>
              <a:t>We can estimate f value from the statistical distribution rate of 0 and 1</a:t>
            </a:r>
          </a:p>
          <a:p>
            <a:endParaRPr lang="en-US" baseline="0" dirty="0"/>
          </a:p>
          <a:p>
            <a:r>
              <a:rPr lang="en-US" baseline="0" dirty="0"/>
              <a:t>In this way, error convergence is the same as Monte Carlo because it is just the way of coin flipping.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need some non-trivial</a:t>
            </a:r>
            <a:r>
              <a:rPr lang="en-US" baseline="0" dirty="0"/>
              <a:t> tricks to achieve a faster convergence.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7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QSS uses two basic quantum</a:t>
            </a:r>
            <a:r>
              <a:rPr lang="en-US" baseline="0" dirty="0"/>
              <a:t> algorithms.</a:t>
            </a:r>
          </a:p>
          <a:p>
            <a:endParaRPr lang="en-US" baseline="0" dirty="0"/>
          </a:p>
          <a:p>
            <a:r>
              <a:rPr lang="en-US" baseline="0" dirty="0"/>
              <a:t>First is Amplitude Amplification (called as AA).</a:t>
            </a:r>
          </a:p>
          <a:p>
            <a:endParaRPr lang="en-US" baseline="0" dirty="0"/>
          </a:p>
          <a:p>
            <a:r>
              <a:rPr lang="en-US" baseline="0" dirty="0"/>
              <a:t>Supposing function F like this,</a:t>
            </a:r>
          </a:p>
          <a:p>
            <a:endParaRPr lang="en-US" baseline="0" dirty="0"/>
          </a:p>
          <a:p>
            <a:r>
              <a:rPr lang="en-US" baseline="0" dirty="0"/>
              <a:t>The state is represented on the line of a unit circle.</a:t>
            </a:r>
          </a:p>
          <a:p>
            <a:endParaRPr lang="en-US" baseline="0" dirty="0"/>
          </a:p>
          <a:p>
            <a:r>
              <a:rPr lang="en-US" baseline="0" dirty="0"/>
              <a:t>We can rotate the state vector like these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baseline="0" dirty="0"/>
              <a:t>One rotating step needs 2 queries for F function.</a:t>
            </a:r>
          </a:p>
          <a:p>
            <a:endParaRPr lang="en-US" baseline="0" dirty="0"/>
          </a:p>
          <a:p>
            <a:r>
              <a:rPr lang="en-US" baseline="0" dirty="0"/>
              <a:t>Using a lot of AA operations, state vector shows a periodicity depends on the initial angle of </a:t>
            </a:r>
            <a:r>
              <a:rPr lang="en-US" altLang="ja-JP" baseline="0" dirty="0" err="1"/>
              <a:t>θ</a:t>
            </a:r>
            <a:r>
              <a:rPr lang="en-US" altLang="ja-JP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As classical calculation, we can estimate </a:t>
            </a:r>
            <a:r>
              <a:rPr lang="en-US" altLang="ja-JP" baseline="0" dirty="0" err="1"/>
              <a:t>θ</a:t>
            </a:r>
            <a:r>
              <a:rPr lang="en-US" altLang="ja-JP" baseline="0" dirty="0"/>
              <a:t> by means of Fourier transform.</a:t>
            </a:r>
          </a:p>
          <a:p>
            <a:endParaRPr lang="en-US" baseline="0" dirty="0"/>
          </a:p>
          <a:p>
            <a:r>
              <a:rPr lang="en-US" baseline="0" dirty="0"/>
              <a:t>Called as Quantum Fourier Transform (QFT)</a:t>
            </a:r>
          </a:p>
          <a:p>
            <a:endParaRPr lang="en-US" baseline="0" dirty="0"/>
          </a:p>
          <a:p>
            <a:r>
              <a:rPr lang="en-US" baseline="0" dirty="0"/>
              <a:t>As a result, the convergence rate is (an order of 1 per N) with N queries, which is much better than Monte Carlo.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3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question is why noisy result on an actual quantum</a:t>
            </a:r>
            <a:r>
              <a:rPr lang="en-US" baseline="0" dirty="0"/>
              <a:t> computer in QSS.</a:t>
            </a:r>
          </a:p>
          <a:p>
            <a:endParaRPr lang="en-US" baseline="0" dirty="0"/>
          </a:p>
          <a:p>
            <a:r>
              <a:rPr lang="en-US" dirty="0"/>
              <a:t>This is an example of quantum circuit</a:t>
            </a:r>
            <a:r>
              <a:rPr lang="en-US" baseline="0" dirty="0"/>
              <a:t> of QSS. </a:t>
            </a:r>
          </a:p>
          <a:p>
            <a:endParaRPr lang="en-US" baseline="0" dirty="0"/>
          </a:p>
          <a:p>
            <a:r>
              <a:rPr lang="en-US" baseline="0" dirty="0"/>
              <a:t>This is a part of </a:t>
            </a:r>
            <a:r>
              <a:rPr lang="en-US" baseline="0" dirty="0" err="1"/>
              <a:t>Aas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, and the other region is QFT’s.</a:t>
            </a:r>
          </a:p>
          <a:p>
            <a:r>
              <a:rPr lang="en-US" baseline="0" dirty="0"/>
              <a:t>As you can see, the circuit is large because all calculation is included in one circuit.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1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Conclusively, in QSS,</a:t>
            </a:r>
          </a:p>
          <a:p>
            <a:endParaRPr lang="en-US" dirty="0"/>
          </a:p>
          <a:p>
            <a:r>
              <a:rPr lang="en-US" dirty="0"/>
              <a:t>We cannot avoid deep depth circuits.</a:t>
            </a:r>
          </a:p>
          <a:p>
            <a:endParaRPr lang="en-US" dirty="0"/>
          </a:p>
          <a:p>
            <a:r>
              <a:rPr lang="en-US" dirty="0"/>
              <a:t>In general, superposition state</a:t>
            </a:r>
            <a:r>
              <a:rPr lang="en-US" baseline="0" dirty="0"/>
              <a:t> is very fragile, and easily broken with time.</a:t>
            </a:r>
          </a:p>
          <a:p>
            <a:endParaRPr lang="en-US" baseline="0" dirty="0"/>
          </a:p>
          <a:p>
            <a:r>
              <a:rPr lang="en-US" baseline="0" dirty="0"/>
              <a:t>So, long calculation time on one circuit causes noisy result.</a:t>
            </a:r>
          </a:p>
          <a:p>
            <a:endParaRPr lang="en-US" baseline="0" dirty="0"/>
          </a:p>
          <a:p>
            <a:r>
              <a:rPr lang="en-US" dirty="0"/>
              <a:t>On the other hand, Quantum-classical</a:t>
            </a:r>
            <a:r>
              <a:rPr lang="en-US" baseline="0" dirty="0"/>
              <a:t> hybrid algorithm has recently gathered attention.</a:t>
            </a:r>
          </a:p>
          <a:p>
            <a:endParaRPr lang="en-US" baseline="0" dirty="0"/>
          </a:p>
          <a:p>
            <a:r>
              <a:rPr lang="en-US" baseline="0" dirty="0"/>
              <a:t>In this algorithm, we repeatedly do quantum calculation, and measure quantum states, and classical calculation from the measurement results, and edit the initial circuit depending on the classical result.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Usually,</a:t>
            </a:r>
            <a:r>
              <a:rPr lang="en-US" baseline="0" dirty="0"/>
              <a:t> quantum circuit can be small size, </a:t>
            </a:r>
          </a:p>
          <a:p>
            <a:endParaRPr lang="en-US" baseline="0" dirty="0"/>
          </a:p>
          <a:p>
            <a:r>
              <a:rPr lang="en-US" baseline="0" dirty="0"/>
              <a:t>And achieve noise-tolerance.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53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13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We found Abrams and Williams’ algotrithm is a kind of quantum-classical hybrid. </a:t>
            </a:r>
          </a:p>
          <a:p>
            <a:endParaRPr lang="en-US" dirty="0"/>
          </a:p>
          <a:p>
            <a:r>
              <a:rPr lang="en-US" dirty="0"/>
              <a:t>They suggested just a basic idea, so we improve and implement the algorithm. </a:t>
            </a:r>
          </a:p>
          <a:p>
            <a:endParaRPr lang="en-US" dirty="0"/>
          </a:p>
          <a:p>
            <a:r>
              <a:rPr lang="en-US" dirty="0"/>
              <a:t>I call our implementation as QCoin.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9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The idea is as follows. Supposed the fuction F which makes this states. </a:t>
            </a:r>
            <a:endParaRPr lang="en-US" dirty="0"/>
          </a:p>
          <a:p>
            <a:r>
              <a:rPr lang="x-none" dirty="0"/>
              <a:t>It can be regarded as a coin which </a:t>
            </a:r>
            <a:endParaRPr lang="en-US" dirty="0"/>
          </a:p>
          <a:p>
            <a:endParaRPr lang="en-US" dirty="0"/>
          </a:p>
          <a:p>
            <a:r>
              <a:rPr lang="x-none" dirty="0"/>
              <a:t>returns head with f</a:t>
            </a:r>
            <a:r>
              <a:rPr lang="en-US" dirty="0"/>
              <a:t>^2</a:t>
            </a:r>
            <a:r>
              <a:rPr lang="x-none" dirty="0"/>
              <a:t> probability</a:t>
            </a:r>
            <a:endParaRPr lang="en-US" dirty="0"/>
          </a:p>
          <a:p>
            <a:endParaRPr lang="en-US" dirty="0"/>
          </a:p>
          <a:p>
            <a:r>
              <a:rPr lang="x-none" dirty="0"/>
              <a:t>, and tails </a:t>
            </a:r>
            <a:r>
              <a:rPr lang="en-US" dirty="0"/>
              <a:t>on the other</a:t>
            </a:r>
            <a:r>
              <a:rPr lang="en-US" baseline="0" dirty="0"/>
              <a:t> hand</a:t>
            </a:r>
            <a:r>
              <a:rPr lang="x-none" dirty="0"/>
              <a:t>. </a:t>
            </a:r>
          </a:p>
          <a:p>
            <a:endParaRPr lang="x-none" dirty="0"/>
          </a:p>
          <a:p>
            <a:r>
              <a:rPr lang="x-none" dirty="0"/>
              <a:t>As I told before section, we can estimate f like Monte Carlo method. As a 1st step, we roughly estimate f with </a:t>
            </a:r>
            <a:r>
              <a:rPr lang="en-US" altLang="ja-JP" dirty="0" err="1"/>
              <a:t>δ</a:t>
            </a:r>
            <a:r>
              <a:rPr lang="en-US" altLang="ja-JP" dirty="0"/>
              <a:t> error.</a:t>
            </a:r>
          </a:p>
          <a:p>
            <a:endParaRPr lang="en-US" altLang="ja-JP" dirty="0"/>
          </a:p>
          <a:p>
            <a:r>
              <a:rPr lang="en-US" dirty="0"/>
              <a:t>Then, 2</a:t>
            </a:r>
            <a:r>
              <a:rPr lang="en-US" baseline="30000" dirty="0"/>
              <a:t>nd</a:t>
            </a:r>
            <a:r>
              <a:rPr lang="en-US" dirty="0"/>
              <a:t> step, we scale up coin from the estimation region of </a:t>
            </a:r>
            <a:r>
              <a:rPr lang="en-US" altLang="ja-JP" dirty="0" err="1"/>
              <a:t>δ</a:t>
            </a:r>
            <a:r>
              <a:rPr lang="en-US" altLang="ja-JP" dirty="0"/>
              <a:t> to region of 0 to 1. It can be done by AA operations.</a:t>
            </a:r>
          </a:p>
          <a:p>
            <a:endParaRPr lang="en-US" altLang="ja-JP" dirty="0"/>
          </a:p>
          <a:p>
            <a:r>
              <a:rPr lang="en-US" dirty="0"/>
              <a:t>And, 3</a:t>
            </a:r>
            <a:r>
              <a:rPr lang="en-US" baseline="30000" dirty="0"/>
              <a:t>rd</a:t>
            </a:r>
            <a:r>
              <a:rPr lang="en-US" dirty="0"/>
              <a:t> , estimate f in new scale-up coin with </a:t>
            </a:r>
            <a:r>
              <a:rPr lang="en-US" altLang="ja-JP" dirty="0" err="1"/>
              <a:t>δ</a:t>
            </a:r>
            <a:r>
              <a:rPr lang="en-US" altLang="ja-JP" dirty="0"/>
              <a:t> error.</a:t>
            </a:r>
          </a:p>
          <a:p>
            <a:endParaRPr lang="en-US" altLang="ja-JP" dirty="0"/>
          </a:p>
          <a:p>
            <a:r>
              <a:rPr lang="en-US" dirty="0"/>
              <a:t>Finally, calculate back to original scale by means of classical calculation.</a:t>
            </a:r>
          </a:p>
          <a:p>
            <a:endParaRPr lang="en-US" dirty="0"/>
          </a:p>
          <a:p>
            <a:r>
              <a:rPr lang="en-US" dirty="0"/>
              <a:t>As a result, we can estimate f with </a:t>
            </a:r>
            <a:r>
              <a:rPr lang="en-US" altLang="ja-JP" dirty="0"/>
              <a:t>δ^2 error!</a:t>
            </a:r>
            <a:endParaRPr lang="en-US" dirty="0"/>
          </a:p>
          <a:p>
            <a:r>
              <a:rPr lang="en-US" dirty="0"/>
              <a:t>If I define whole these steps as 1 process, </a:t>
            </a:r>
            <a:r>
              <a:rPr lang="mr-IN" dirty="0"/>
              <a:t>…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x-none" dirty="0"/>
              <a:t>stimation error is reduced like that as repeating the process.</a:t>
            </a:r>
          </a:p>
          <a:p>
            <a:endParaRPr lang="x-none" dirty="0"/>
          </a:p>
          <a:p>
            <a:r>
              <a:rPr lang="en-US" dirty="0"/>
              <a:t>The number of q</a:t>
            </a:r>
            <a:r>
              <a:rPr lang="x-none" dirty="0"/>
              <a:t>ueries are deduced as follows: </a:t>
            </a:r>
            <a:endParaRPr lang="en-US" dirty="0"/>
          </a:p>
          <a:p>
            <a:endParaRPr lang="en-US" dirty="0"/>
          </a:p>
          <a:p>
            <a:r>
              <a:rPr lang="x-none" dirty="0"/>
              <a:t>each Monte Carlo step require </a:t>
            </a:r>
            <a:r>
              <a:rPr lang="en-US" dirty="0"/>
              <a:t>an order like this.</a:t>
            </a:r>
          </a:p>
          <a:p>
            <a:endParaRPr lang="x-none" dirty="0"/>
          </a:p>
          <a:p>
            <a:r>
              <a:rPr lang="x-none" dirty="0"/>
              <a:t>AA steps require O(1/</a:t>
            </a:r>
            <a:r>
              <a:rPr lang="en-US" altLang="ja-JP" dirty="0" err="1"/>
              <a:t>δ</a:t>
            </a:r>
            <a:r>
              <a:rPr lang="en-US" altLang="ja-JP" dirty="0"/>
              <a:t>) (an order of 1 per</a:t>
            </a:r>
            <a:r>
              <a:rPr lang="en-US" altLang="ja-JP" baseline="0" dirty="0"/>
              <a:t> delta</a:t>
            </a:r>
            <a:r>
              <a:rPr lang="en-US" altLang="ja-JP" dirty="0"/>
              <a:t>) for 1</a:t>
            </a:r>
            <a:r>
              <a:rPr lang="en-US" altLang="ja-JP" baseline="30000" dirty="0"/>
              <a:t>st</a:t>
            </a:r>
            <a:r>
              <a:rPr lang="en-US" altLang="ja-JP" dirty="0"/>
              <a:t> process, and O(1/δ^2) (an order of 1 per delta squared) for 2</a:t>
            </a:r>
            <a:r>
              <a:rPr lang="en-US" altLang="ja-JP" baseline="30000" dirty="0"/>
              <a:t>nd</a:t>
            </a:r>
            <a:r>
              <a:rPr lang="en-US" altLang="ja-JP" dirty="0"/>
              <a:t> process, and so on.</a:t>
            </a:r>
          </a:p>
          <a:p>
            <a:endParaRPr lang="en-US" altLang="ja-JP" dirty="0"/>
          </a:p>
          <a:p>
            <a:r>
              <a:rPr lang="en-US" dirty="0"/>
              <a:t>Total </a:t>
            </a:r>
            <a:r>
              <a:rPr lang="en-US" dirty="0" err="1"/>
              <a:t>queires</a:t>
            </a:r>
            <a:r>
              <a:rPr lang="en-US" dirty="0"/>
              <a:t> is O(1/</a:t>
            </a:r>
            <a:r>
              <a:rPr lang="en-US" altLang="ja-JP" dirty="0" err="1"/>
              <a:t>δ^k</a:t>
            </a:r>
            <a:r>
              <a:rPr lang="en-US" dirty="0"/>
              <a:t>) (an order of 1 per delta to the kth power) if k is a much</a:t>
            </a:r>
            <a:r>
              <a:rPr lang="en-US" baseline="0" dirty="0"/>
              <a:t> </a:t>
            </a:r>
            <a:r>
              <a:rPr lang="en-US" dirty="0"/>
              <a:t>large value.</a:t>
            </a:r>
          </a:p>
          <a:p>
            <a:endParaRPr lang="en-US" dirty="0"/>
          </a:p>
          <a:p>
            <a:r>
              <a:rPr lang="en-US" dirty="0" err="1"/>
              <a:t>Conslusively</a:t>
            </a:r>
            <a:r>
              <a:rPr lang="en-US" dirty="0"/>
              <a:t>, convergence rate is O(1/N) error with N queries. It’s faster than Monte Carlo and the same as QSS.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78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However, there are some concerns about QCoin.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How is convergence rate with not so large number of queries.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And, w</a:t>
            </a:r>
            <a:r>
              <a:rPr lang="x-none" dirty="0"/>
              <a:t>e can estimate value of f^2 (f squared), not f</a:t>
            </a:r>
            <a:endParaRPr lang="en-US" dirty="0"/>
          </a:p>
          <a:p>
            <a:endParaRPr lang="en-US" dirty="0"/>
          </a:p>
          <a:p>
            <a:r>
              <a:rPr lang="x-none" dirty="0"/>
              <a:t>, and each Monte Carlo step can miss the target with a certain probability. </a:t>
            </a:r>
            <a:endParaRPr lang="en-US" dirty="0"/>
          </a:p>
          <a:p>
            <a:r>
              <a:rPr lang="x-none" dirty="0"/>
              <a:t>They have a potential to cause a serious effect on the performance of the algorithm.</a:t>
            </a:r>
          </a:p>
          <a:p>
            <a:endParaRPr lang="x-none" dirty="0"/>
          </a:p>
          <a:p>
            <a:r>
              <a:rPr lang="x-none" dirty="0"/>
              <a:t>So, numberical experiments must be needed.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We implemented QCoin for the first time</a:t>
            </a:r>
            <a:endParaRPr lang="en-US" dirty="0"/>
          </a:p>
          <a:p>
            <a:endParaRPr lang="en-US" dirty="0"/>
          </a:p>
          <a:p>
            <a:r>
              <a:rPr lang="x-none" dirty="0"/>
              <a:t>, and confirmed that the performance is about </a:t>
            </a:r>
            <a:r>
              <a:rPr lang="en-US" dirty="0" err="1"/>
              <a:t>th</a:t>
            </a:r>
            <a:r>
              <a:rPr lang="x-none" dirty="0"/>
              <a:t>e same as QSS’s.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8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the results of numerical experiments on a simulator.</a:t>
            </a:r>
          </a:p>
          <a:p>
            <a:endParaRPr lang="en-US" dirty="0"/>
          </a:p>
          <a:p>
            <a:r>
              <a:rPr lang="en-US" dirty="0"/>
              <a:t>Points</a:t>
            </a:r>
            <a:r>
              <a:rPr lang="en-US" baseline="0" dirty="0"/>
              <a:t> of the plot is calculated by 3000 samples of randomly selected </a:t>
            </a:r>
            <a:r>
              <a:rPr lang="en-US" baseline="0" dirty="0" err="1"/>
              <a:t>f_true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We conducted many experiments of various number of queries and processes.</a:t>
            </a:r>
          </a:p>
          <a:p>
            <a:endParaRPr lang="en-US" baseline="0" dirty="0"/>
          </a:p>
          <a:p>
            <a:r>
              <a:rPr lang="mr-IN" baseline="0" dirty="0"/>
              <a:t>…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can plot a optimal case, and this is compatible to QSS’s.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6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My research was started by the motivation of using </a:t>
            </a:r>
            <a:r>
              <a:rPr lang="en-US" dirty="0"/>
              <a:t>a </a:t>
            </a:r>
            <a:r>
              <a:rPr lang="x-none" dirty="0"/>
              <a:t>quantum comput</a:t>
            </a:r>
            <a:r>
              <a:rPr lang="en-US" dirty="0" err="1"/>
              <a:t>er</a:t>
            </a:r>
            <a:r>
              <a:rPr lang="x-none" dirty="0"/>
              <a:t> for solving some problems of computer graphics.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Especially, I focused on noise of </a:t>
            </a:r>
            <a:r>
              <a:rPr lang="en-US" dirty="0"/>
              <a:t>raytracing</a:t>
            </a:r>
            <a:r>
              <a:rPr lang="x-none" dirty="0"/>
              <a:t>.</a:t>
            </a:r>
          </a:p>
          <a:p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These images are examples of noise of raytracing. </a:t>
            </a:r>
            <a:r>
              <a:rPr lang="en-US" dirty="0"/>
              <a:t>We </a:t>
            </a:r>
            <a:r>
              <a:rPr lang="x-none" dirty="0"/>
              <a:t>need much computational cost to produce a natural </a:t>
            </a:r>
            <a:r>
              <a:rPr lang="en-US" dirty="0"/>
              <a:t>noiseless </a:t>
            </a:r>
            <a:r>
              <a:rPr lang="x-none" dirty="0"/>
              <a:t>image. Anyway, why does a noisy pixel occur?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23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</a:t>
            </a:r>
            <a:r>
              <a:rPr lang="x-none" dirty="0"/>
              <a:t>I show a visible example of supersampling image. </a:t>
            </a:r>
          </a:p>
          <a:p>
            <a:endParaRPr lang="x-none" dirty="0"/>
          </a:p>
          <a:p>
            <a:r>
              <a:rPr lang="x-none" dirty="0"/>
              <a:t>This is a reference image</a:t>
            </a:r>
            <a:endParaRPr lang="en-US" dirty="0"/>
          </a:p>
          <a:p>
            <a:endParaRPr lang="en-US" dirty="0"/>
          </a:p>
          <a:p>
            <a:r>
              <a:rPr lang="x-none" dirty="0"/>
              <a:t>, and this is made by Monte Carlo</a:t>
            </a:r>
            <a:endParaRPr lang="en-US" dirty="0"/>
          </a:p>
          <a:p>
            <a:endParaRPr lang="en-US" dirty="0"/>
          </a:p>
          <a:p>
            <a:r>
              <a:rPr lang="x-none" dirty="0"/>
              <a:t>, and this is </a:t>
            </a:r>
            <a:r>
              <a:rPr lang="en-US" dirty="0"/>
              <a:t>by </a:t>
            </a:r>
            <a:r>
              <a:rPr lang="x-none" dirty="0"/>
              <a:t>QCoin on simulator.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Average </a:t>
            </a:r>
            <a:r>
              <a:rPr lang="en-US" baseline="0" dirty="0"/>
              <a:t>error in gray pixels are shown here. </a:t>
            </a:r>
            <a:r>
              <a:rPr lang="en-US" baseline="0" dirty="0" err="1"/>
              <a:t>QCoin</a:t>
            </a:r>
            <a:r>
              <a:rPr lang="en-US" baseline="0" dirty="0"/>
              <a:t> can perform better than Monte Carlo.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6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there are some advantages of </a:t>
            </a:r>
            <a:r>
              <a:rPr lang="en-US" dirty="0" err="1"/>
              <a:t>QCoin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QCoin</a:t>
            </a:r>
            <a:r>
              <a:rPr lang="en-US" baseline="0" dirty="0"/>
              <a:t> is a hybrid algorithm with small circuits,</a:t>
            </a:r>
          </a:p>
          <a:p>
            <a:endParaRPr lang="en-US" baseline="0" dirty="0"/>
          </a:p>
          <a:p>
            <a:r>
              <a:rPr lang="en-US" baseline="0" dirty="0"/>
              <a:t>So it has a potential to be noise-tolerant</a:t>
            </a:r>
          </a:p>
          <a:p>
            <a:endParaRPr lang="en-US" baseline="0" dirty="0"/>
          </a:p>
          <a:p>
            <a:r>
              <a:rPr lang="en-US" baseline="0" dirty="0"/>
              <a:t>Required number of qubits will be few.</a:t>
            </a:r>
          </a:p>
          <a:p>
            <a:endParaRPr lang="en-US" baseline="0" dirty="0"/>
          </a:p>
          <a:p>
            <a:r>
              <a:rPr lang="en-US" baseline="0" dirty="0"/>
              <a:t>We conducted experiments on an actual quantum computer.</a:t>
            </a:r>
          </a:p>
          <a:p>
            <a:endParaRPr lang="en-US" baseline="0" dirty="0"/>
          </a:p>
          <a:p>
            <a:r>
              <a:rPr lang="en-US" baseline="0" dirty="0"/>
              <a:t>It is the first experiment as far as we know.</a:t>
            </a:r>
          </a:p>
          <a:p>
            <a:endParaRPr lang="en-US" baseline="0" dirty="0"/>
          </a:p>
          <a:p>
            <a:r>
              <a:rPr lang="en-US" baseline="0" dirty="0"/>
              <a:t>And, we confirmed the above advantages.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3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Experiments are conducted on IBM’s quantum computer having 5 qubits.</a:t>
            </a:r>
          </a:p>
          <a:p>
            <a:endParaRPr lang="en-US" baseline="0" dirty="0"/>
          </a:p>
          <a:p>
            <a:r>
              <a:rPr lang="en-US" dirty="0"/>
              <a:t>I</a:t>
            </a:r>
            <a:r>
              <a:rPr lang="en-US" baseline="0" dirty="0"/>
              <a:t> show the result of experiments. </a:t>
            </a:r>
          </a:p>
          <a:p>
            <a:r>
              <a:rPr lang="en-US" baseline="0" dirty="0"/>
              <a:t>In case of less than 1000 queries, </a:t>
            </a:r>
            <a:r>
              <a:rPr lang="en-US" baseline="0" dirty="0" err="1"/>
              <a:t>QCoin</a:t>
            </a:r>
            <a:r>
              <a:rPr lang="en-US" baseline="0" dirty="0"/>
              <a:t> is as good as simulator’s result (blue plot).</a:t>
            </a:r>
          </a:p>
          <a:p>
            <a:endParaRPr lang="en-US" baseline="0" dirty="0"/>
          </a:p>
          <a:p>
            <a:r>
              <a:rPr lang="en-US" baseline="0" dirty="0"/>
              <a:t>However, in more than 1000 queries, error convergence stops because of too large quantum circuits.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0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</a:t>
            </a:r>
            <a:r>
              <a:rPr lang="x-none" dirty="0"/>
              <a:t>I show a supersampling image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dirty="0" err="1"/>
              <a:t>simultor</a:t>
            </a:r>
            <a:r>
              <a:rPr lang="en-US" dirty="0"/>
              <a:t> result.</a:t>
            </a:r>
          </a:p>
          <a:p>
            <a:endParaRPr lang="en-US" dirty="0"/>
          </a:p>
          <a:p>
            <a:r>
              <a:rPr lang="en-US" dirty="0"/>
              <a:t>This is a quantum computer’s one.</a:t>
            </a:r>
          </a:p>
          <a:p>
            <a:r>
              <a:rPr lang="en-US" dirty="0"/>
              <a:t>Average error</a:t>
            </a:r>
            <a:r>
              <a:rPr lang="en-US" baseline="0" dirty="0"/>
              <a:t> in gray pixels is almost the same as simulator.</a:t>
            </a:r>
          </a:p>
          <a:p>
            <a:endParaRPr lang="en-US" baseline="0" dirty="0"/>
          </a:p>
          <a:p>
            <a:r>
              <a:rPr lang="en-US" baseline="0" dirty="0"/>
              <a:t>In QSS, we got a very noisy image.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9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Finally, I suggest some ideas in the future work. </a:t>
            </a:r>
            <a:endParaRPr lang="en-US" dirty="0"/>
          </a:p>
          <a:p>
            <a:endParaRPr lang="x-none" dirty="0"/>
          </a:p>
          <a:p>
            <a:r>
              <a:rPr lang="x-none" dirty="0"/>
              <a:t>First, implementation of a raytracing function.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It can be constructed theoretically, but is hard on a current quantum computer.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It require much more qubits.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A</a:t>
            </a:r>
            <a:r>
              <a:rPr lang="x-none" dirty="0"/>
              <a:t>nd it is no longer feasible on a simulator of a classical computer.</a:t>
            </a:r>
            <a:endParaRPr lang="en-US" dirty="0"/>
          </a:p>
          <a:p>
            <a:endParaRPr lang="x-none" dirty="0"/>
          </a:p>
          <a:p>
            <a:r>
              <a:rPr lang="x-none" dirty="0"/>
              <a:t>So We have to wait progress of hardware for a long time, or invent some non-trivial way of calculating a function.</a:t>
            </a:r>
          </a:p>
          <a:p>
            <a:endParaRPr lang="x-none" dirty="0"/>
          </a:p>
          <a:p>
            <a:r>
              <a:rPr lang="x-none" dirty="0"/>
              <a:t>Second, combined with “Quasi-Monte Carlo” method. Quasi-Monte Carlo is a classical algorithm better than Monte Carlo, and the difference is a sampling method. </a:t>
            </a:r>
            <a:endParaRPr lang="en-US" dirty="0"/>
          </a:p>
          <a:p>
            <a:r>
              <a:rPr lang="x-none" dirty="0"/>
              <a:t>In quantum calculation, we can take all samples with one shot, so quasi-method cannot be used as it is. Now I’m not sure how to combine with it.</a:t>
            </a:r>
          </a:p>
          <a:p>
            <a:endParaRPr lang="x-none" dirty="0"/>
          </a:p>
          <a:p>
            <a:r>
              <a:rPr lang="x-none" dirty="0"/>
              <a:t>Third, “Adaptive sampling” and “Denoising”.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Adaptive sampling and denoising are usually used in rendering to save calculation cost referring to neighbor pixels’ information.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It </a:t>
            </a:r>
            <a:r>
              <a:rPr lang="en-US" dirty="0"/>
              <a:t>would</a:t>
            </a:r>
            <a:r>
              <a:rPr lang="en-US" baseline="0" dirty="0"/>
              <a:t> be</a:t>
            </a:r>
            <a:r>
              <a:rPr lang="x-none" dirty="0"/>
              <a:t> useful for future application in CG to research noise pattern of quantum estimation and search for a suitable adaptive method or denoising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I firstly introduce Raytracing. Raytracing is able to generate a photorealistic image like these</a:t>
            </a:r>
            <a:r>
              <a:rPr lang="en-US" dirty="0"/>
              <a:t>; you can see realistic shadow, various reflectance properties, and complex geometries.</a:t>
            </a:r>
            <a:r>
              <a:rPr lang="x-none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x-none" dirty="0"/>
              <a:t>here are many applications in industr</a:t>
            </a:r>
            <a:r>
              <a:rPr lang="en-US" dirty="0"/>
              <a:t>y</a:t>
            </a:r>
            <a:r>
              <a:rPr lang="x-none" dirty="0"/>
              <a:t>; animation movies, games, and VR</a:t>
            </a:r>
            <a:r>
              <a:rPr lang="en-US" dirty="0"/>
              <a:t>s.</a:t>
            </a:r>
            <a:r>
              <a:rPr lang="x-non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4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The realistic feature is owing to a physically-based rendering technique.</a:t>
            </a:r>
          </a:p>
          <a:p>
            <a:r>
              <a:rPr lang="x-none" dirty="0"/>
              <a:t>”Rendering” means a process of generating an image from given 3D scene data, and </a:t>
            </a:r>
            <a:endParaRPr lang="en-US" dirty="0"/>
          </a:p>
          <a:p>
            <a:endParaRPr lang="en-US" dirty="0"/>
          </a:p>
          <a:p>
            <a:r>
              <a:rPr lang="x-none" dirty="0"/>
              <a:t>“Physically-based” means an approach of modelling the flow of light in real world. </a:t>
            </a:r>
            <a:endParaRPr lang="en-US" dirty="0"/>
          </a:p>
          <a:p>
            <a:endParaRPr lang="x-none" dirty="0"/>
          </a:p>
          <a:p>
            <a:r>
              <a:rPr lang="x-none" dirty="0"/>
              <a:t>Supposing a 3D scene like that, </a:t>
            </a:r>
            <a:endParaRPr lang="en-US" dirty="0"/>
          </a:p>
          <a:p>
            <a:endParaRPr lang="en-US" dirty="0"/>
          </a:p>
          <a:p>
            <a:r>
              <a:rPr lang="x-none" dirty="0"/>
              <a:t>some light emitted from light source directly</a:t>
            </a:r>
            <a:r>
              <a:rPr lang="en-US" dirty="0"/>
              <a:t> or indirectly</a:t>
            </a:r>
            <a:r>
              <a:rPr lang="x-none" dirty="0"/>
              <a:t> reach to </a:t>
            </a:r>
            <a:r>
              <a:rPr lang="en-US" dirty="0"/>
              <a:t>the screen.</a:t>
            </a:r>
          </a:p>
          <a:p>
            <a:r>
              <a:rPr lang="x-none" dirty="0"/>
              <a:t>In raytracing, we simulate those path of light physically-faithfully. The goal is to calculate intensitiy of light coming through each pixel on screen.</a:t>
            </a:r>
            <a:endParaRPr lang="en-US" dirty="0"/>
          </a:p>
          <a:p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To simplify a further discussion, I define a part of tracing rays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as a black-box function f(x).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</a:t>
            </a:r>
            <a:r>
              <a:rPr lang="x-none" dirty="0"/>
              <a:t> represents coordinates on the screen, and f(x) returns an intensity of light </a:t>
            </a:r>
            <a:r>
              <a:rPr lang="en-US" dirty="0"/>
              <a:t>at </a:t>
            </a:r>
            <a:r>
              <a:rPr lang="x-none" dirty="0"/>
              <a:t>x</a:t>
            </a:r>
            <a:r>
              <a:rPr lang="en-US" dirty="0"/>
              <a:t> position</a:t>
            </a:r>
            <a:r>
              <a:rPr lang="x-non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3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back to the original question: How does noise pixel occur? </a:t>
            </a:r>
          </a:p>
          <a:p>
            <a:r>
              <a:rPr lang="en-US" dirty="0"/>
              <a:t>Now </a:t>
            </a:r>
            <a:r>
              <a:rPr lang="x-none" dirty="0"/>
              <a:t>we shall concentrate on a single pixel. </a:t>
            </a:r>
            <a:endParaRPr lang="en-US" dirty="0"/>
          </a:p>
          <a:p>
            <a:endParaRPr lang="x-none" dirty="0"/>
          </a:p>
          <a:p>
            <a:r>
              <a:rPr lang="x-none" dirty="0"/>
              <a:t>This is an enlarged image of the single pixel. </a:t>
            </a:r>
          </a:p>
          <a:p>
            <a:r>
              <a:rPr lang="x-none" dirty="0"/>
              <a:t>Displayed color is equivalent to mean value</a:t>
            </a:r>
            <a:r>
              <a:rPr lang="en-US" dirty="0"/>
              <a:t> of light intensities</a:t>
            </a:r>
            <a:r>
              <a:rPr lang="x-none" dirty="0"/>
              <a:t> within the region of this pixel.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So, we can represent it as a surface integral of f(x).</a:t>
            </a:r>
          </a:p>
          <a:p>
            <a:r>
              <a:rPr lang="x-none" dirty="0"/>
              <a:t>Although it is a true value, we will not be able to calculate </a:t>
            </a:r>
            <a:r>
              <a:rPr lang="en-US" dirty="0"/>
              <a:t>t</a:t>
            </a:r>
            <a:r>
              <a:rPr lang="x-none" dirty="0"/>
              <a:t>he value analytically due to </a:t>
            </a:r>
            <a:r>
              <a:rPr lang="en-US" dirty="0"/>
              <a:t>a </a:t>
            </a:r>
            <a:r>
              <a:rPr lang="x-none" dirty="0"/>
              <a:t>complex form of f(x).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8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In the field of computer graphics,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Monte Carlo estimation is usually used to calculate </a:t>
            </a:r>
            <a:r>
              <a:rPr lang="en-US" dirty="0"/>
              <a:t>the</a:t>
            </a:r>
            <a:r>
              <a:rPr lang="x-none" dirty="0"/>
              <a:t> integral.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I show the example here.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I randomly sampled in the region, and calculate a mean value. Estimation value gets closer to a true value.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dirty="0"/>
              <a:t>This is represented by the equation like th</a:t>
            </a:r>
            <a:r>
              <a:rPr lang="en-US" dirty="0"/>
              <a:t>is</a:t>
            </a:r>
            <a:r>
              <a:rPr lang="x-none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is, n</a:t>
            </a:r>
            <a:r>
              <a:rPr lang="x-none" dirty="0"/>
              <a:t>oise of</a:t>
            </a:r>
            <a:r>
              <a:rPr lang="en-US" dirty="0"/>
              <a:t> an</a:t>
            </a:r>
            <a:r>
              <a:rPr lang="x-none" dirty="0"/>
              <a:t> image arises from estimation error of Monte Carlo method.</a:t>
            </a:r>
          </a:p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51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Usually, estimation error of Monte Carlo is reduced </a:t>
            </a:r>
          </a:p>
          <a:p>
            <a:endParaRPr lang="en-US" dirty="0"/>
          </a:p>
          <a:p>
            <a:r>
              <a:rPr lang="en-US" dirty="0"/>
              <a:t>with O(1/</a:t>
            </a:r>
            <a:r>
              <a:rPr lang="ja-JP" altLang="en-US" dirty="0"/>
              <a:t>√</a:t>
            </a:r>
            <a:r>
              <a:rPr lang="en-US" altLang="ja-JP" dirty="0"/>
              <a:t>N</a:t>
            </a:r>
            <a:r>
              <a:rPr lang="en-US" dirty="0"/>
              <a:t>) (an order of one per square root of N).</a:t>
            </a:r>
          </a:p>
          <a:p>
            <a:endParaRPr lang="en-US" dirty="0"/>
          </a:p>
          <a:p>
            <a:r>
              <a:rPr lang="en-US" dirty="0"/>
              <a:t>If you attempt to reduce error one tenth, you have to increase samples 100 times.</a:t>
            </a:r>
          </a:p>
          <a:p>
            <a:endParaRPr lang="en-US" dirty="0"/>
          </a:p>
          <a:p>
            <a:r>
              <a:rPr lang="en-US" dirty="0"/>
              <a:t>This is very slow…, and faster convergence algorithm is important.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85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I show the example of  industry application and confirm the importance of speed of rendering.</a:t>
            </a:r>
            <a:endParaRPr lang="en-US" dirty="0"/>
          </a:p>
          <a:p>
            <a:endParaRPr lang="x-none" dirty="0"/>
          </a:p>
          <a:p>
            <a:r>
              <a:rPr lang="x-none" dirty="0"/>
              <a:t>In a PIXAR’s animation movie, 3D scene include many objects which have complex geometries or reflectance properties.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To render the 3D scene to an high resolution image, it is said to take more than 1 day just for 1 frame. An animation movie usually has 24 frames/sec and length of </a:t>
            </a:r>
            <a:r>
              <a:rPr lang="en-US" dirty="0"/>
              <a:t>about </a:t>
            </a:r>
            <a:r>
              <a:rPr lang="x-none" dirty="0"/>
              <a:t>2 hours. </a:t>
            </a:r>
            <a:endParaRPr lang="en-US" dirty="0"/>
          </a:p>
          <a:p>
            <a:endParaRPr lang="en-US" dirty="0"/>
          </a:p>
          <a:p>
            <a:r>
              <a:rPr lang="x-none" dirty="0"/>
              <a:t>The company has a huge render farm, but takes 2 years for rendering a full movie. </a:t>
            </a:r>
          </a:p>
          <a:p>
            <a:endParaRPr lang="x-none" dirty="0"/>
          </a:p>
          <a:p>
            <a:r>
              <a:rPr lang="en-US" dirty="0">
                <a:hlinkClick r:id="rId3"/>
              </a:rPr>
              <a:t>https://sciencebehindpixar.org/pipeline/rendering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E919B-B367-134B-AF4C-9B9B5B9FA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5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0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D0197-C184-6747-8493-0D600B52525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4EAA4-E05C-B642-B460-2529E532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465101"/>
            <a:ext cx="7976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Quantum Coin Method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for Numerical Integration</a:t>
            </a:r>
            <a:endParaRPr lang="en-US" sz="28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6269" y="5473658"/>
            <a:ext cx="6371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sz="32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N. H. Shimada and T. Hachisuka</a:t>
            </a:r>
          </a:p>
        </p:txBody>
      </p:sp>
    </p:spTree>
    <p:extLst>
      <p:ext uri="{BB962C8B-B14F-4D97-AF65-F5344CB8AC3E}">
        <p14:creationId xmlns:p14="http://schemas.microsoft.com/office/powerpoint/2010/main" val="849546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68366" y="1173805"/>
            <a:ext cx="71368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Raytracing: 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Numerical integration +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Blackbox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f(x)</a:t>
            </a:r>
          </a:p>
          <a:p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integration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Monte Carlo produces noise of pixels.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- Faster convergent algorithms are important.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accelerate it with a Quantum Computer?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 </a:t>
            </a:r>
            <a:r>
              <a:rPr lang="mr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92595-9AC7-D243-9A6C-06C39B15A61B}"/>
              </a:ext>
            </a:extLst>
          </p:cNvPr>
          <p:cNvSpPr txBox="1"/>
          <p:nvPr/>
        </p:nvSpPr>
        <p:spPr>
          <a:xfrm>
            <a:off x="254415" y="8054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x-non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8258F-1A54-2446-A73F-4981ED9E338C}"/>
              </a:ext>
            </a:extLst>
          </p:cNvPr>
          <p:cNvSpPr txBox="1"/>
          <p:nvPr/>
        </p:nvSpPr>
        <p:spPr>
          <a:xfrm>
            <a:off x="168365" y="829583"/>
            <a:ext cx="79769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 (4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Raytracing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Monte Carlo</a:t>
            </a:r>
          </a:p>
          <a:p>
            <a:endParaRPr lang="en-US" sz="24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Previous research </a:t>
            </a:r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(8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Grover’s | Abrams and Williams’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How to accelerate?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noisy result?</a:t>
            </a:r>
          </a:p>
          <a:p>
            <a:endParaRPr lang="en-US" sz="24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Our research (6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Basic idea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Our improvements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Future work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57F35-7E4C-9A46-B64F-222028A4C400}"/>
              </a:ext>
            </a:extLst>
          </p:cNvPr>
          <p:cNvSpPr txBox="1"/>
          <p:nvPr/>
        </p:nvSpPr>
        <p:spPr>
          <a:xfrm>
            <a:off x="1773766" y="0"/>
            <a:ext cx="559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Quantum Coin Method for Numerical Integration</a:t>
            </a:r>
            <a:endParaRPr lang="en-US" sz="900" u="sng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1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68366" y="1173805"/>
            <a:ext cx="41152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Grover’s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O(1/N)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with N queries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AA+QFT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by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Johnston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[3]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(QSS)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4613945" y="1173805"/>
            <a:ext cx="40434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Abrams and Williams’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O(1/N)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with N queries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AA+Hybrid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by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one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"/>
          <a:stretch/>
        </p:blipFill>
        <p:spPr>
          <a:xfrm>
            <a:off x="2307772" y="3471103"/>
            <a:ext cx="3537548" cy="33868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1609" y="3314184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Our experiments of QSS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9706" y="446066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6031" y="50707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Slope: -0.85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8307" y="1236656"/>
            <a:ext cx="926" cy="188255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D5817F-2CFE-194F-B435-8535F5D3D0D5}"/>
              </a:ext>
            </a:extLst>
          </p:cNvPr>
          <p:cNvSpPr txBox="1"/>
          <p:nvPr/>
        </p:nvSpPr>
        <p:spPr>
          <a:xfrm>
            <a:off x="263124" y="7678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Researches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A5A4-38A4-3C49-BF75-97DE4CAF0540}"/>
              </a:ext>
            </a:extLst>
          </p:cNvPr>
          <p:cNvSpPr txBox="1"/>
          <p:nvPr/>
        </p:nvSpPr>
        <p:spPr>
          <a:xfrm>
            <a:off x="7404421" y="6119336"/>
            <a:ext cx="1739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STOC 1998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arXiv 1999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SIGGRAPH 2016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3552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68366" y="1173805"/>
            <a:ext cx="41152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Grover’s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O(1/N)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with N queries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AA+QFT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by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Johnston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[3]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(QSS)</a:t>
            </a:r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4613945" y="1173805"/>
            <a:ext cx="40434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Abrams and Williams’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O(1/N)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with N queries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AA+Hybrid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by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one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8" y="3563489"/>
            <a:ext cx="8871443" cy="23670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398307" y="1236656"/>
            <a:ext cx="926" cy="188255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D5817F-2CFE-194F-B435-8535F5D3D0D5}"/>
              </a:ext>
            </a:extLst>
          </p:cNvPr>
          <p:cNvSpPr txBox="1"/>
          <p:nvPr/>
        </p:nvSpPr>
        <p:spPr>
          <a:xfrm>
            <a:off x="263124" y="7678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Researches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0449A-55E1-AC45-8749-D3C47F49B07C}"/>
              </a:ext>
            </a:extLst>
          </p:cNvPr>
          <p:cNvSpPr txBox="1"/>
          <p:nvPr/>
        </p:nvSpPr>
        <p:spPr>
          <a:xfrm>
            <a:off x="3254474" y="3275735"/>
            <a:ext cx="2403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Johnston’s experiments [3]</a:t>
            </a:r>
            <a:endParaRPr lang="x-none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EDF8D-11A0-E249-8AE1-23F138A42E02}"/>
              </a:ext>
            </a:extLst>
          </p:cNvPr>
          <p:cNvSpPr txBox="1"/>
          <p:nvPr/>
        </p:nvSpPr>
        <p:spPr>
          <a:xfrm>
            <a:off x="7404421" y="6119336"/>
            <a:ext cx="1739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STOC 1998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arXiv 1999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SIGGRAPH 2016</a:t>
            </a:r>
            <a:endParaRPr lang="x-none" sz="1400"/>
          </a:p>
        </p:txBody>
      </p:sp>
      <p:sp>
        <p:nvSpPr>
          <p:cNvPr id="5" name="Rounded Rectangle 4"/>
          <p:cNvSpPr/>
          <p:nvPr/>
        </p:nvSpPr>
        <p:spPr>
          <a:xfrm>
            <a:off x="4885267" y="5647267"/>
            <a:ext cx="1456266" cy="283245"/>
          </a:xfrm>
          <a:prstGeom prst="roundRect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883399" y="5647267"/>
            <a:ext cx="1888067" cy="283245"/>
          </a:xfrm>
          <a:prstGeom prst="roundRect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68366" y="1173805"/>
            <a:ext cx="65790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accelerate it with a Quantum Computer?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Yes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(on a simulator)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 (on a simulator)</a:t>
            </a:r>
          </a:p>
          <a:p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noisy result? (on an actual quantum computer)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39A70-DE8E-A249-9301-705D3E601EB0}"/>
              </a:ext>
            </a:extLst>
          </p:cNvPr>
          <p:cNvSpPr txBox="1"/>
          <p:nvPr/>
        </p:nvSpPr>
        <p:spPr>
          <a:xfrm>
            <a:off x="263124" y="76783"/>
            <a:ext cx="314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Researches</a:t>
            </a:r>
            <a:endParaRPr lang="x-non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1FF47D-4CA8-A74C-96DC-5C9A468F0B45}"/>
              </a:ext>
            </a:extLst>
          </p:cNvPr>
          <p:cNvSpPr txBox="1"/>
          <p:nvPr/>
        </p:nvSpPr>
        <p:spPr>
          <a:xfrm>
            <a:off x="1613966" y="167038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8146B-130D-0A4B-8B3E-0723104C8546}"/>
              </a:ext>
            </a:extLst>
          </p:cNvPr>
          <p:cNvSpPr txBox="1"/>
          <p:nvPr/>
        </p:nvSpPr>
        <p:spPr>
          <a:xfrm>
            <a:off x="5777655" y="1670386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1CB6B0-1893-F84C-B2E1-E7D337A166A8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913EED3-06EC-8C44-9680-A366D389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848" y="2711752"/>
            <a:ext cx="2595154" cy="2703285"/>
          </a:xfrm>
          <a:prstGeom prst="rect">
            <a:avLst/>
          </a:prstGeom>
        </p:spPr>
      </p:pic>
      <p:pic>
        <p:nvPicPr>
          <p:cNvPr id="21" name="Picture 2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00051ED-C37B-384A-A1AB-39A846B1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8" y="2972283"/>
            <a:ext cx="2937009" cy="19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4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5C8BF7-673B-9640-9D29-10BED3B548A3}"/>
              </a:ext>
            </a:extLst>
          </p:cNvPr>
          <p:cNvCxnSpPr>
            <a:cxnSpLocks/>
          </p:cNvCxnSpPr>
          <p:nvPr/>
        </p:nvCxnSpPr>
        <p:spPr>
          <a:xfrm>
            <a:off x="6310882" y="2676881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67327-FC9E-9045-B72C-318D35422C14}"/>
              </a:ext>
            </a:extLst>
          </p:cNvPr>
          <p:cNvCxnSpPr/>
          <p:nvPr/>
        </p:nvCxnSpPr>
        <p:spPr>
          <a:xfrm flipV="1">
            <a:off x="6190167" y="2652604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552A3B-5593-9840-B560-D88E6013A95F}"/>
              </a:ext>
            </a:extLst>
          </p:cNvPr>
          <p:cNvCxnSpPr>
            <a:cxnSpLocks/>
          </p:cNvCxnSpPr>
          <p:nvPr/>
        </p:nvCxnSpPr>
        <p:spPr>
          <a:xfrm>
            <a:off x="2925056" y="2663164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EFE32B-513C-154F-9364-5EFAE6126251}"/>
              </a:ext>
            </a:extLst>
          </p:cNvPr>
          <p:cNvCxnSpPr/>
          <p:nvPr/>
        </p:nvCxnSpPr>
        <p:spPr>
          <a:xfrm flipV="1">
            <a:off x="1759312" y="2626484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C0F714-CC0E-564B-A640-D89BBA9A21B3}"/>
              </a:ext>
            </a:extLst>
          </p:cNvPr>
          <p:cNvSpPr txBox="1"/>
          <p:nvPr/>
        </p:nvSpPr>
        <p:spPr>
          <a:xfrm>
            <a:off x="0" y="1059518"/>
            <a:ext cx="1756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bit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FF47D-4CA8-A74C-96DC-5C9A468F0B45}"/>
              </a:ext>
            </a:extLst>
          </p:cNvPr>
          <p:cNvSpPr txBox="1"/>
          <p:nvPr/>
        </p:nvSpPr>
        <p:spPr>
          <a:xfrm>
            <a:off x="1728429" y="1775374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8146B-130D-0A4B-8B3E-0723104C8546}"/>
              </a:ext>
            </a:extLst>
          </p:cNvPr>
          <p:cNvSpPr txBox="1"/>
          <p:nvPr/>
        </p:nvSpPr>
        <p:spPr>
          <a:xfrm>
            <a:off x="5554340" y="177537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0BFD3-B9DE-5349-A16B-5D396259A379}"/>
              </a:ext>
            </a:extLst>
          </p:cNvPr>
          <p:cNvSpPr txBox="1"/>
          <p:nvPr/>
        </p:nvSpPr>
        <p:spPr>
          <a:xfrm>
            <a:off x="2163535" y="29314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x-none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8C631C-BDCC-5143-BDDC-C7CDC435B818}"/>
                  </a:ext>
                </a:extLst>
              </p:cNvPr>
              <p:cNvSpPr txBox="1"/>
              <p:nvPr/>
            </p:nvSpPr>
            <p:spPr>
              <a:xfrm>
                <a:off x="1516561" y="3547665"/>
                <a:ext cx="522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8C631C-BDCC-5143-BDDC-C7CDC435B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561" y="3547665"/>
                <a:ext cx="522515" cy="369332"/>
              </a:xfrm>
              <a:prstGeom prst="rect">
                <a:avLst/>
              </a:prstGeom>
              <a:blipFill>
                <a:blip r:embed="rId3"/>
                <a:stretch>
                  <a:fillRect l="-13953" t="-110000" r="-37209" b="-16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BE5837-4AE6-3E4E-8604-6F5F632A7900}"/>
                  </a:ext>
                </a:extLst>
              </p:cNvPr>
              <p:cNvSpPr txBox="1"/>
              <p:nvPr/>
            </p:nvSpPr>
            <p:spPr>
              <a:xfrm>
                <a:off x="2694775" y="3547665"/>
                <a:ext cx="522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BE5837-4AE6-3E4E-8604-6F5F632A7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775" y="3547665"/>
                <a:ext cx="522514" cy="369332"/>
              </a:xfrm>
              <a:prstGeom prst="rect">
                <a:avLst/>
              </a:prstGeom>
              <a:blipFill>
                <a:blip r:embed="rId4"/>
                <a:stretch>
                  <a:fillRect l="-16667" t="-110000" r="-38095" b="-16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0B904-7958-324A-A0DA-C0373A904E49}"/>
                  </a:ext>
                </a:extLst>
              </p:cNvPr>
              <p:cNvSpPr txBox="1"/>
              <p:nvPr/>
            </p:nvSpPr>
            <p:spPr>
              <a:xfrm>
                <a:off x="5595689" y="3619231"/>
                <a:ext cx="1347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0B904-7958-324A-A0DA-C0373A90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689" y="3619231"/>
                <a:ext cx="1347164" cy="369332"/>
              </a:xfrm>
              <a:prstGeom prst="rect">
                <a:avLst/>
              </a:prstGeom>
              <a:blipFill>
                <a:blip r:embed="rId5"/>
                <a:stretch>
                  <a:fillRect t="-110000" r="-14019" b="-16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C1CB6B0-1893-F84C-B2E1-E7D337A166A8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616F00-8FBF-5248-9B93-5E9BA9CA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917" y="2811212"/>
            <a:ext cx="561159" cy="561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924CDC-25C6-444E-A427-8BA8ED601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105" y="2811212"/>
            <a:ext cx="561159" cy="561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E82594-5954-5E4D-9961-563DB1FA4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130" y="2817211"/>
            <a:ext cx="561159" cy="56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1E2ADDD-2424-6144-ABB7-FA1A003303EA}"/>
              </a:ext>
            </a:extLst>
          </p:cNvPr>
          <p:cNvSpPr txBox="1"/>
          <p:nvPr/>
        </p:nvSpPr>
        <p:spPr>
          <a:xfrm>
            <a:off x="7002054" y="3566572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</a:t>
            </a:r>
            <a:endParaRPr lang="x-none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F00327-407F-0A45-8874-09242ECD6E54}"/>
              </a:ext>
            </a:extLst>
          </p:cNvPr>
          <p:cNvCxnSpPr/>
          <p:nvPr/>
        </p:nvCxnSpPr>
        <p:spPr>
          <a:xfrm flipV="1">
            <a:off x="5463878" y="5248758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D1AE7B13-42E9-2C4B-A96D-43ED04DB2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483" y="5431920"/>
            <a:ext cx="561159" cy="56115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A32ACE-69E5-C54B-894D-9D24C6A1F747}"/>
              </a:ext>
            </a:extLst>
          </p:cNvPr>
          <p:cNvCxnSpPr>
            <a:cxnSpLocks/>
          </p:cNvCxnSpPr>
          <p:nvPr/>
        </p:nvCxnSpPr>
        <p:spPr>
          <a:xfrm>
            <a:off x="7161591" y="5236424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70823F55-F665-6847-92BB-40B6ED129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550" y="5370755"/>
            <a:ext cx="561159" cy="561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F73E3C-A279-FE4D-921D-BC45C38AD95A}"/>
                  </a:ext>
                </a:extLst>
              </p:cNvPr>
              <p:cNvSpPr txBox="1"/>
              <p:nvPr/>
            </p:nvSpPr>
            <p:spPr>
              <a:xfrm>
                <a:off x="5060176" y="4369942"/>
                <a:ext cx="586250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baseline="3000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x-none" baseline="30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F73E3C-A279-FE4D-921D-BC45C38AD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176" y="4369942"/>
                <a:ext cx="586250" cy="362984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721649-8276-B846-BB40-FC44AB10F951}"/>
                  </a:ext>
                </a:extLst>
              </p:cNvPr>
              <p:cNvSpPr txBox="1"/>
              <p:nvPr/>
            </p:nvSpPr>
            <p:spPr>
              <a:xfrm>
                <a:off x="7062730" y="4369512"/>
                <a:ext cx="582467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|2</m:t>
                      </m:r>
                    </m:oMath>
                  </m:oMathPara>
                </a14:m>
                <a:endParaRPr lang="x-none" baseline="300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721649-8276-B846-BB40-FC44AB10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30" y="4369512"/>
                <a:ext cx="582467" cy="362984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DD975EED-E86C-BD4D-8B9C-551F2138E097}"/>
              </a:ext>
            </a:extLst>
          </p:cNvPr>
          <p:cNvSpPr/>
          <p:nvPr/>
        </p:nvSpPr>
        <p:spPr>
          <a:xfrm>
            <a:off x="5653018" y="4066536"/>
            <a:ext cx="1524991" cy="2608437"/>
          </a:xfrm>
          <a:prstGeom prst="arc">
            <a:avLst>
              <a:gd name="adj1" fmla="val 16975520"/>
              <a:gd name="adj2" fmla="val 20514266"/>
            </a:avLst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FF85C0F0-78C1-1C4D-9DAB-BD22ACAD8980}"/>
              </a:ext>
            </a:extLst>
          </p:cNvPr>
          <p:cNvSpPr/>
          <p:nvPr/>
        </p:nvSpPr>
        <p:spPr>
          <a:xfrm flipH="1">
            <a:off x="5477063" y="4066536"/>
            <a:ext cx="1524991" cy="2608437"/>
          </a:xfrm>
          <a:prstGeom prst="arc">
            <a:avLst>
              <a:gd name="adj1" fmla="val 17043853"/>
              <a:gd name="adj2" fmla="val 20514266"/>
            </a:avLst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705222-2A6B-3A44-BCD1-ED93F5ED8513}"/>
              </a:ext>
            </a:extLst>
          </p:cNvPr>
          <p:cNvSpPr txBox="1"/>
          <p:nvPr/>
        </p:nvSpPr>
        <p:spPr>
          <a:xfrm>
            <a:off x="7566324" y="4551004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endParaRPr lang="x-none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087908-410B-4C45-A11F-86BB73A267A9}"/>
                  </a:ext>
                </a:extLst>
              </p:cNvPr>
              <p:cNvSpPr txBox="1"/>
              <p:nvPr/>
            </p:nvSpPr>
            <p:spPr>
              <a:xfrm>
                <a:off x="5209214" y="6132426"/>
                <a:ext cx="522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E087908-410B-4C45-A11F-86BB73A26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214" y="6132426"/>
                <a:ext cx="522515" cy="369332"/>
              </a:xfrm>
              <a:prstGeom prst="rect">
                <a:avLst/>
              </a:prstGeom>
              <a:blipFill>
                <a:blip r:embed="rId10"/>
                <a:stretch>
                  <a:fillRect l="-14286" t="-110000" r="-38095" b="-16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2211C02-7E3A-D44A-A967-F398027EA4D2}"/>
                  </a:ext>
                </a:extLst>
              </p:cNvPr>
              <p:cNvSpPr/>
              <p:nvPr/>
            </p:nvSpPr>
            <p:spPr>
              <a:xfrm>
                <a:off x="6906209" y="6144178"/>
                <a:ext cx="5225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2211C02-7E3A-D44A-A967-F398027E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09" y="6144178"/>
                <a:ext cx="522514" cy="369332"/>
              </a:xfrm>
              <a:prstGeom prst="rect">
                <a:avLst/>
              </a:prstGeom>
              <a:blipFill>
                <a:blip r:embed="rId11"/>
                <a:stretch>
                  <a:fillRect l="-16667" t="-110000" r="-38095" b="-16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1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9" grpId="0"/>
      <p:bldP spid="10" grpId="0"/>
      <p:bldP spid="11" grpId="0"/>
      <p:bldP spid="41" grpId="0"/>
      <p:bldP spid="48" grpId="0"/>
      <p:bldP spid="49" grpId="0"/>
      <p:bldP spid="50" grpId="0" animBg="1"/>
      <p:bldP spid="51" grpId="0" animBg="1"/>
      <p:bldP spid="52" grpId="0"/>
      <p:bldP spid="53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7937E2-26DD-7B40-BF08-7C6382BBFF77}"/>
                  </a:ext>
                </a:extLst>
              </p:cNvPr>
              <p:cNvSpPr txBox="1"/>
              <p:nvPr/>
            </p:nvSpPr>
            <p:spPr>
              <a:xfrm>
                <a:off x="4429388" y="3696148"/>
                <a:ext cx="35561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x-none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x-none" dirty="0"/>
              </a:p>
              <a:p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7937E2-26DD-7B40-BF08-7C6382BBF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88" y="3696148"/>
                <a:ext cx="3556118" cy="1200329"/>
              </a:xfrm>
              <a:prstGeom prst="rect">
                <a:avLst/>
              </a:prstGeom>
              <a:blipFill>
                <a:blip r:embed="rId3"/>
                <a:stretch>
                  <a:fillRect l="-1423" t="-34375" r="-4270" b="-5104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306241-135E-3849-AB77-07F4BE976E61}"/>
              </a:ext>
            </a:extLst>
          </p:cNvPr>
          <p:cNvSpPr txBox="1"/>
          <p:nvPr/>
        </p:nvSpPr>
        <p:spPr>
          <a:xfrm>
            <a:off x="5447989" y="5114429"/>
            <a:ext cx="15359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(=2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states</a:t>
            </a:r>
            <a:endParaRPr lang="x-none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A177BC-5D3C-2542-82AD-C0569A99777B}"/>
              </a:ext>
            </a:extLst>
          </p:cNvPr>
          <p:cNvSpPr txBox="1"/>
          <p:nvPr/>
        </p:nvSpPr>
        <p:spPr>
          <a:xfrm>
            <a:off x="1908546" y="5114429"/>
            <a:ext cx="84510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state</a:t>
            </a:r>
            <a:endParaRPr lang="x-none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1CB6B0-1893-F84C-B2E1-E7D337A166A8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E8B15E-31D2-4D49-8CE2-174CF96AC340}"/>
              </a:ext>
            </a:extLst>
          </p:cNvPr>
          <p:cNvCxnSpPr/>
          <p:nvPr/>
        </p:nvCxnSpPr>
        <p:spPr>
          <a:xfrm flipV="1">
            <a:off x="1774329" y="2640275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887DE4E-B709-044A-8ED7-FD47B00C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934" y="2825003"/>
            <a:ext cx="561159" cy="56115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E56065-6C05-4343-B88B-9BC825596230}"/>
              </a:ext>
            </a:extLst>
          </p:cNvPr>
          <p:cNvCxnSpPr/>
          <p:nvPr/>
        </p:nvCxnSpPr>
        <p:spPr>
          <a:xfrm flipV="1">
            <a:off x="2926854" y="2658733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019D9B1-5D08-E94C-9FD8-7A7675E1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459" y="2843461"/>
            <a:ext cx="561159" cy="56115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ED55FA-421B-CE4E-B2BD-0AC7A1E7A0D6}"/>
              </a:ext>
            </a:extLst>
          </p:cNvPr>
          <p:cNvCxnSpPr>
            <a:cxnSpLocks/>
          </p:cNvCxnSpPr>
          <p:nvPr/>
        </p:nvCxnSpPr>
        <p:spPr>
          <a:xfrm>
            <a:off x="2331098" y="2669629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8CCBE2E-5D2C-534E-86A1-8271A16C9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172" y="2823676"/>
            <a:ext cx="561159" cy="561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9314B4-94C9-3645-8524-533E0D2817C7}"/>
                  </a:ext>
                </a:extLst>
              </p:cNvPr>
              <p:cNvSpPr txBox="1"/>
              <p:nvPr/>
            </p:nvSpPr>
            <p:spPr>
              <a:xfrm>
                <a:off x="1471647" y="3707797"/>
                <a:ext cx="174220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x-none"/>
              </a:p>
              <a:p>
                <a:endParaRPr lang="x-none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9314B4-94C9-3645-8524-533E0D281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47" y="3707797"/>
                <a:ext cx="1742208" cy="923330"/>
              </a:xfrm>
              <a:prstGeom prst="rect">
                <a:avLst/>
              </a:prstGeom>
              <a:blipFill>
                <a:blip r:embed="rId5"/>
                <a:stretch>
                  <a:fillRect l="-3623" t="-44595" r="-10145" b="-6621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FE215E-81D1-924B-AC0D-8099002FA4EF}"/>
              </a:ext>
            </a:extLst>
          </p:cNvPr>
          <p:cNvCxnSpPr>
            <a:cxnSpLocks/>
          </p:cNvCxnSpPr>
          <p:nvPr/>
        </p:nvCxnSpPr>
        <p:spPr>
          <a:xfrm>
            <a:off x="5646288" y="2732654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AC2408-67F9-AC48-9F5B-ED912FE6A29C}"/>
              </a:ext>
            </a:extLst>
          </p:cNvPr>
          <p:cNvCxnSpPr/>
          <p:nvPr/>
        </p:nvCxnSpPr>
        <p:spPr>
          <a:xfrm flipV="1">
            <a:off x="5525573" y="2708377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2027802-0D35-E143-B649-E26F49198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11" y="2866985"/>
            <a:ext cx="561159" cy="56115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8A10D-7549-3D43-AB48-0F62FF25E65E}"/>
              </a:ext>
            </a:extLst>
          </p:cNvPr>
          <p:cNvCxnSpPr>
            <a:cxnSpLocks/>
          </p:cNvCxnSpPr>
          <p:nvPr/>
        </p:nvCxnSpPr>
        <p:spPr>
          <a:xfrm>
            <a:off x="6207447" y="2733195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428AF7-CA19-8049-BC67-ABD5F38E724D}"/>
              </a:ext>
            </a:extLst>
          </p:cNvPr>
          <p:cNvCxnSpPr/>
          <p:nvPr/>
        </p:nvCxnSpPr>
        <p:spPr>
          <a:xfrm flipV="1">
            <a:off x="6086732" y="2708918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5E2FBC4-E75C-5C4C-89D2-06782451A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670" y="2867526"/>
            <a:ext cx="561159" cy="56115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AE0BB3-5055-564B-9679-46707E9412AD}"/>
              </a:ext>
            </a:extLst>
          </p:cNvPr>
          <p:cNvCxnSpPr>
            <a:cxnSpLocks/>
          </p:cNvCxnSpPr>
          <p:nvPr/>
        </p:nvCxnSpPr>
        <p:spPr>
          <a:xfrm>
            <a:off x="6768605" y="2733510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68DB98-E86E-314E-A053-E373885B0C09}"/>
              </a:ext>
            </a:extLst>
          </p:cNvPr>
          <p:cNvCxnSpPr/>
          <p:nvPr/>
        </p:nvCxnSpPr>
        <p:spPr>
          <a:xfrm flipV="1">
            <a:off x="6647890" y="2709233"/>
            <a:ext cx="0" cy="85344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3F2B649-5700-DD44-8832-30385E5C6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828" y="2867841"/>
            <a:ext cx="561159" cy="56115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95FE760-367D-674E-B1E5-5600C1381C53}"/>
              </a:ext>
            </a:extLst>
          </p:cNvPr>
          <p:cNvSpPr txBox="1"/>
          <p:nvPr/>
        </p:nvSpPr>
        <p:spPr>
          <a:xfrm>
            <a:off x="0" y="1059518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7CA5BA-3824-C14F-9B61-F6987D317900}"/>
              </a:ext>
            </a:extLst>
          </p:cNvPr>
          <p:cNvSpPr txBox="1"/>
          <p:nvPr/>
        </p:nvSpPr>
        <p:spPr>
          <a:xfrm>
            <a:off x="1728429" y="1775374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F75979-4115-DE4B-9062-F17FB764156F}"/>
              </a:ext>
            </a:extLst>
          </p:cNvPr>
          <p:cNvSpPr txBox="1"/>
          <p:nvPr/>
        </p:nvSpPr>
        <p:spPr>
          <a:xfrm>
            <a:off x="5554340" y="177537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31" grpId="0"/>
      <p:bldP spid="50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and white tiled floor&#10;&#10;Description automatically generated">
            <a:extLst>
              <a:ext uri="{FF2B5EF4-FFF2-40B4-BE49-F238E27FC236}">
                <a16:creationId xmlns:a16="http://schemas.microsoft.com/office/drawing/2014/main" id="{6EBA25F6-D4BE-4443-BC6F-5005603F3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" t="3262" r="2382" b="2817"/>
          <a:stretch/>
        </p:blipFill>
        <p:spPr>
          <a:xfrm>
            <a:off x="5248317" y="1043703"/>
            <a:ext cx="3078455" cy="3096000"/>
          </a:xfrm>
          <a:prstGeom prst="rect">
            <a:avLst/>
          </a:prstGeom>
        </p:spPr>
      </p:pic>
      <p:pic>
        <p:nvPicPr>
          <p:cNvPr id="26" name="Picture 25" descr="A close up of a building&#10;&#10;Description automatically generated">
            <a:extLst>
              <a:ext uri="{FF2B5EF4-FFF2-40B4-BE49-F238E27FC236}">
                <a16:creationId xmlns:a16="http://schemas.microsoft.com/office/drawing/2014/main" id="{012CE50F-789F-A245-9B21-4314487DC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3876" r="4793" b="6523"/>
          <a:stretch/>
        </p:blipFill>
        <p:spPr>
          <a:xfrm>
            <a:off x="819394" y="1052847"/>
            <a:ext cx="3140476" cy="3088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4EAA2-4A99-794F-ADAB-590F752996D8}"/>
              </a:ext>
            </a:extLst>
          </p:cNvPr>
          <p:cNvSpPr txBox="1"/>
          <p:nvPr/>
        </p:nvSpPr>
        <p:spPr>
          <a:xfrm>
            <a:off x="1515835" y="719893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19ABE-5EE0-5247-BBC9-4AB95A8977FA}"/>
              </a:ext>
            </a:extLst>
          </p:cNvPr>
          <p:cNvSpPr txBox="1"/>
          <p:nvPr/>
        </p:nvSpPr>
        <p:spPr>
          <a:xfrm>
            <a:off x="5794713" y="71989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case</a:t>
            </a:r>
            <a:endParaRPr lang="x-none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DCCA6-8D45-134E-987C-14F0522D322C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A5D13-B176-8547-A9FA-997942CEF109}"/>
              </a:ext>
            </a:extLst>
          </p:cNvPr>
          <p:cNvSpPr txBox="1"/>
          <p:nvPr/>
        </p:nvSpPr>
        <p:spPr>
          <a:xfrm>
            <a:off x="872797" y="4005659"/>
            <a:ext cx="3031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grid with numerical precision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x-non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(ex. O(10</a:t>
            </a:r>
            <a:r>
              <a:rPr lang="x-none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-7</a:t>
            </a:r>
            <a:r>
              <a:rPr lang="x-non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floating point)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3ECAA0-0F1A-864A-A1C1-AF516B19521F}"/>
                  </a:ext>
                </a:extLst>
              </p:cNvPr>
              <p:cNvSpPr txBox="1"/>
              <p:nvPr/>
            </p:nvSpPr>
            <p:spPr>
              <a:xfrm>
                <a:off x="5313942" y="4860027"/>
                <a:ext cx="95994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…   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3ECAA0-0F1A-864A-A1C1-AF516B19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942" y="4860027"/>
                <a:ext cx="959943" cy="1631216"/>
              </a:xfrm>
              <a:prstGeom prst="rect">
                <a:avLst/>
              </a:prstGeom>
              <a:blipFill>
                <a:blip r:embed="rId5"/>
                <a:stretch>
                  <a:fillRect t="-28682" r="-20779" b="-434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EFAD6-B5DB-894F-B17D-7A00367AC267}"/>
                  </a:ext>
                </a:extLst>
              </p:cNvPr>
              <p:cNvSpPr txBox="1"/>
              <p:nvPr/>
            </p:nvSpPr>
            <p:spPr>
              <a:xfrm>
                <a:off x="4935822" y="4262803"/>
                <a:ext cx="327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Quantum circuit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"/>
                        <m:endChr m:val="⟩"/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EAEFAD6-B5DB-894F-B17D-7A00367AC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822" y="4262803"/>
                <a:ext cx="327333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76" t="-119672" r="-14153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08D39BF-694F-0A4F-BD79-095BBDC65E9B}"/>
              </a:ext>
            </a:extLst>
          </p:cNvPr>
          <p:cNvSpPr>
            <a:spLocks noChangeAspect="1"/>
          </p:cNvSpPr>
          <p:nvPr/>
        </p:nvSpPr>
        <p:spPr>
          <a:xfrm>
            <a:off x="1173827" y="1308654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D053F8-7E16-A742-8417-A484171397CB}"/>
              </a:ext>
            </a:extLst>
          </p:cNvPr>
          <p:cNvSpPr>
            <a:spLocks noChangeAspect="1"/>
          </p:cNvSpPr>
          <p:nvPr/>
        </p:nvSpPr>
        <p:spPr>
          <a:xfrm>
            <a:off x="1337803" y="3761462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9DF567-F177-1249-B622-3E37F583BEC6}"/>
              </a:ext>
            </a:extLst>
          </p:cNvPr>
          <p:cNvSpPr>
            <a:spLocks noChangeAspect="1"/>
          </p:cNvSpPr>
          <p:nvPr/>
        </p:nvSpPr>
        <p:spPr>
          <a:xfrm>
            <a:off x="3299174" y="1634674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EDD116-0153-974D-A458-25E0E3CA0C9D}"/>
              </a:ext>
            </a:extLst>
          </p:cNvPr>
          <p:cNvSpPr>
            <a:spLocks noChangeAspect="1"/>
          </p:cNvSpPr>
          <p:nvPr/>
        </p:nvSpPr>
        <p:spPr>
          <a:xfrm>
            <a:off x="2396887" y="2126599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6DE1D3-45C4-7845-A9A5-29F6D2935580}"/>
              </a:ext>
            </a:extLst>
          </p:cNvPr>
          <p:cNvSpPr>
            <a:spLocks noChangeAspect="1"/>
          </p:cNvSpPr>
          <p:nvPr/>
        </p:nvSpPr>
        <p:spPr>
          <a:xfrm>
            <a:off x="2975618" y="2863963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0F8E7C-8E2C-9949-BB6A-1E1A608A7A8C}"/>
              </a:ext>
            </a:extLst>
          </p:cNvPr>
          <p:cNvSpPr>
            <a:spLocks noChangeAspect="1"/>
          </p:cNvSpPr>
          <p:nvPr/>
        </p:nvSpPr>
        <p:spPr>
          <a:xfrm>
            <a:off x="1504261" y="2206321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326803-15D7-004B-B630-A732C9F4EDB5}"/>
              </a:ext>
            </a:extLst>
          </p:cNvPr>
          <p:cNvSpPr>
            <a:spLocks noChangeAspect="1"/>
          </p:cNvSpPr>
          <p:nvPr/>
        </p:nvSpPr>
        <p:spPr>
          <a:xfrm>
            <a:off x="2072794" y="2696555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592BC7-2B92-A349-AE74-627DE13196A9}"/>
              </a:ext>
            </a:extLst>
          </p:cNvPr>
          <p:cNvSpPr>
            <a:spLocks noChangeAspect="1"/>
          </p:cNvSpPr>
          <p:nvPr/>
        </p:nvSpPr>
        <p:spPr>
          <a:xfrm>
            <a:off x="3060927" y="3517145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4D391F-5A0B-FF42-8C46-E3161CD7465C}"/>
              </a:ext>
            </a:extLst>
          </p:cNvPr>
          <p:cNvSpPr>
            <a:spLocks noChangeAspect="1"/>
          </p:cNvSpPr>
          <p:nvPr/>
        </p:nvSpPr>
        <p:spPr>
          <a:xfrm>
            <a:off x="1907568" y="1475966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24C8E1-0214-A84A-979B-92E2E90AE19B}"/>
              </a:ext>
            </a:extLst>
          </p:cNvPr>
          <p:cNvSpPr>
            <a:spLocks noChangeAspect="1"/>
          </p:cNvSpPr>
          <p:nvPr/>
        </p:nvSpPr>
        <p:spPr>
          <a:xfrm>
            <a:off x="1420092" y="2703819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2E8584-1F91-7A43-AEFE-EF8E440D7963}"/>
                  </a:ext>
                </a:extLst>
              </p:cNvPr>
              <p:cNvSpPr txBox="1"/>
              <p:nvPr/>
            </p:nvSpPr>
            <p:spPr>
              <a:xfrm>
                <a:off x="4907239" y="5343332"/>
                <a:ext cx="563103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2E8584-1F91-7A43-AEFE-EF8E440D7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39" y="5343332"/>
                <a:ext cx="563103" cy="6646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Double Bracket 38">
            <a:extLst>
              <a:ext uri="{FF2B5EF4-FFF2-40B4-BE49-F238E27FC236}">
                <a16:creationId xmlns:a16="http://schemas.microsoft.com/office/drawing/2014/main" id="{82CB11B9-7294-B143-9007-04D56206DA40}"/>
              </a:ext>
            </a:extLst>
          </p:cNvPr>
          <p:cNvSpPr/>
          <p:nvPr/>
        </p:nvSpPr>
        <p:spPr>
          <a:xfrm>
            <a:off x="5392143" y="4860027"/>
            <a:ext cx="810495" cy="1631216"/>
          </a:xfrm>
          <a:prstGeom prst="bracketPair">
            <a:avLst>
              <a:gd name="adj" fmla="val 762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86EA7A-25E5-F349-B402-1CD1E089B904}"/>
                  </a:ext>
                </a:extLst>
              </p:cNvPr>
              <p:cNvSpPr txBox="1"/>
              <p:nvPr/>
            </p:nvSpPr>
            <p:spPr>
              <a:xfrm>
                <a:off x="6979191" y="4860027"/>
                <a:ext cx="1619867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…               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86EA7A-25E5-F349-B402-1CD1E089B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91" y="4860027"/>
                <a:ext cx="1619867" cy="1631216"/>
              </a:xfrm>
              <a:prstGeom prst="rect">
                <a:avLst/>
              </a:prstGeom>
              <a:blipFill>
                <a:blip r:embed="rId8"/>
                <a:stretch>
                  <a:fillRect t="-28682" r="-12500" b="-434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37EF92-60C6-214C-A9B8-83D8CA38ED9E}"/>
                  </a:ext>
                </a:extLst>
              </p:cNvPr>
              <p:cNvSpPr txBox="1"/>
              <p:nvPr/>
            </p:nvSpPr>
            <p:spPr>
              <a:xfrm>
                <a:off x="6572488" y="5343332"/>
                <a:ext cx="563103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37EF92-60C6-214C-A9B8-83D8CA38E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488" y="5343332"/>
                <a:ext cx="563103" cy="6646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58207B75-D6B8-FC43-A60F-E089B9BAC62F}"/>
              </a:ext>
            </a:extLst>
          </p:cNvPr>
          <p:cNvSpPr/>
          <p:nvPr/>
        </p:nvSpPr>
        <p:spPr>
          <a:xfrm>
            <a:off x="7068183" y="4873540"/>
            <a:ext cx="1441882" cy="1631216"/>
          </a:xfrm>
          <a:prstGeom prst="bracketPair">
            <a:avLst>
              <a:gd name="adj" fmla="val 762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82376F-1B7F-514C-8286-0B4C45CD2D1A}"/>
              </a:ext>
            </a:extLst>
          </p:cNvPr>
          <p:cNvSpPr txBox="1"/>
          <p:nvPr/>
        </p:nvSpPr>
        <p:spPr>
          <a:xfrm>
            <a:off x="5060115" y="6474677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position</a:t>
            </a:r>
            <a:endParaRPr lang="x-none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9CF75EEB-9814-7545-979E-65F54477F8C6}"/>
              </a:ext>
            </a:extLst>
          </p:cNvPr>
          <p:cNvSpPr/>
          <p:nvPr/>
        </p:nvSpPr>
        <p:spPr>
          <a:xfrm rot="16200000" flipV="1">
            <a:off x="6198298" y="4606839"/>
            <a:ext cx="941575" cy="1021658"/>
          </a:xfrm>
          <a:prstGeom prst="arc">
            <a:avLst>
              <a:gd name="adj1" fmla="val 18198272"/>
              <a:gd name="adj2" fmla="val 3329020"/>
            </a:avLst>
          </a:prstGeom>
          <a:ln w="15875" cmpd="sng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7C08EB-0165-C147-BD56-197667D85E11}"/>
              </a:ext>
            </a:extLst>
          </p:cNvPr>
          <p:cNvSpPr txBox="1"/>
          <p:nvPr/>
        </p:nvSpPr>
        <p:spPr>
          <a:xfrm>
            <a:off x="8057884" y="4471490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query!!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x-non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7036" y="1281354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36" y="1281354"/>
                <a:ext cx="46076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9165" y="268226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65" y="2682266"/>
                <a:ext cx="46609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912410" y="253385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10" y="2533857"/>
                <a:ext cx="46609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404253" y="5140832"/>
                <a:ext cx="498855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253" y="5140832"/>
                <a:ext cx="498855" cy="147732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01656" y="4775206"/>
                <a:ext cx="7465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56" y="4775206"/>
                <a:ext cx="746550" cy="400110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632661" y="5149466"/>
                <a:ext cx="824585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61" y="5149466"/>
                <a:ext cx="824585" cy="1477328"/>
              </a:xfrm>
              <a:prstGeom prst="rect">
                <a:avLst/>
              </a:prstGeom>
              <a:blipFill rotWithShape="0">
                <a:blip r:embed="rId15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D7C08EB-0165-C147-BD56-197667D85E11}"/>
              </a:ext>
            </a:extLst>
          </p:cNvPr>
          <p:cNvSpPr txBox="1"/>
          <p:nvPr/>
        </p:nvSpPr>
        <p:spPr>
          <a:xfrm>
            <a:off x="2817781" y="4735874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queries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x-none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820333" y="5149466"/>
            <a:ext cx="297461" cy="193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838191" y="5192560"/>
            <a:ext cx="363520" cy="45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838191" y="5267946"/>
            <a:ext cx="396324" cy="676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838191" y="5386426"/>
            <a:ext cx="409359" cy="1088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512860" y="5141967"/>
            <a:ext cx="265615" cy="174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2860" y="5192560"/>
            <a:ext cx="221118" cy="490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495297" y="5267946"/>
            <a:ext cx="238681" cy="649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467395" y="5323671"/>
            <a:ext cx="253578" cy="1142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9" grpId="1"/>
      <p:bldP spid="10" grpId="0"/>
      <p:bldP spid="11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/>
      <p:bldP spid="41" grpId="0"/>
      <p:bldP spid="42" grpId="0" animBg="1"/>
      <p:bldP spid="43" grpId="0"/>
      <p:bldP spid="44" grpId="0" animBg="1"/>
      <p:bldP spid="45" grpId="0"/>
      <p:bldP spid="4" grpId="0"/>
      <p:bldP spid="6" grpId="0"/>
      <p:bldP spid="46" grpId="0"/>
      <p:bldP spid="47" grpId="0"/>
      <p:bldP spid="12" grpId="0"/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BDCCA6-8D45-134E-987C-14F0522D322C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3ECAA0-0F1A-864A-A1C1-AF516B19521F}"/>
                  </a:ext>
                </a:extLst>
              </p:cNvPr>
              <p:cNvSpPr txBox="1"/>
              <p:nvPr/>
            </p:nvSpPr>
            <p:spPr>
              <a:xfrm>
                <a:off x="557685" y="2945695"/>
                <a:ext cx="95994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…   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3ECAA0-0F1A-864A-A1C1-AF516B19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85" y="2945695"/>
                <a:ext cx="959943" cy="1631216"/>
              </a:xfrm>
              <a:prstGeom prst="rect">
                <a:avLst/>
              </a:prstGeom>
              <a:blipFill>
                <a:blip r:embed="rId3"/>
                <a:stretch>
                  <a:fillRect t="-28682" r="-22368" b="-4418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EFAD6-B5DB-894F-B17D-7A00367AC267}"/>
                  </a:ext>
                </a:extLst>
              </p:cNvPr>
              <p:cNvSpPr txBox="1"/>
              <p:nvPr/>
            </p:nvSpPr>
            <p:spPr>
              <a:xfrm>
                <a:off x="1263418" y="2332601"/>
                <a:ext cx="1668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EFAD6-B5DB-894F-B17D-7A00367AC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18" y="2332601"/>
                <a:ext cx="1668727" cy="369332"/>
              </a:xfrm>
              <a:prstGeom prst="rect">
                <a:avLst/>
              </a:prstGeom>
              <a:blipFill>
                <a:blip r:embed="rId4"/>
                <a:stretch>
                  <a:fillRect l="-3759" t="-110000" r="-11278" b="-16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2E8584-1F91-7A43-AEFE-EF8E440D7963}"/>
                  </a:ext>
                </a:extLst>
              </p:cNvPr>
              <p:cNvSpPr txBox="1"/>
              <p:nvPr/>
            </p:nvSpPr>
            <p:spPr>
              <a:xfrm>
                <a:off x="150982" y="3429000"/>
                <a:ext cx="563103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2E8584-1F91-7A43-AEFE-EF8E440D7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2" y="3429000"/>
                <a:ext cx="563103" cy="6646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Double Bracket 38">
            <a:extLst>
              <a:ext uri="{FF2B5EF4-FFF2-40B4-BE49-F238E27FC236}">
                <a16:creationId xmlns:a16="http://schemas.microsoft.com/office/drawing/2014/main" id="{82CB11B9-7294-B143-9007-04D56206DA40}"/>
              </a:ext>
            </a:extLst>
          </p:cNvPr>
          <p:cNvSpPr/>
          <p:nvPr/>
        </p:nvSpPr>
        <p:spPr>
          <a:xfrm>
            <a:off x="635886" y="2945695"/>
            <a:ext cx="810495" cy="1631216"/>
          </a:xfrm>
          <a:prstGeom prst="bracketPair">
            <a:avLst>
              <a:gd name="adj" fmla="val 762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86EA7A-25E5-F349-B402-1CD1E089B904}"/>
                  </a:ext>
                </a:extLst>
              </p:cNvPr>
              <p:cNvSpPr txBox="1"/>
              <p:nvPr/>
            </p:nvSpPr>
            <p:spPr>
              <a:xfrm>
                <a:off x="2222934" y="2945695"/>
                <a:ext cx="1619867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x-non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…   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"/>
                          <m:endChr m:val="⟩"/>
                          <m:ctrlPr>
                            <a:rPr lang="x-non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86EA7A-25E5-F349-B402-1CD1E089B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34" y="2945695"/>
                <a:ext cx="1619867" cy="1631216"/>
              </a:xfrm>
              <a:prstGeom prst="rect">
                <a:avLst/>
              </a:prstGeom>
              <a:blipFill>
                <a:blip r:embed="rId6"/>
                <a:stretch>
                  <a:fillRect t="-28682" r="-11628" b="-4418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37EF92-60C6-214C-A9B8-83D8CA38ED9E}"/>
                  </a:ext>
                </a:extLst>
              </p:cNvPr>
              <p:cNvSpPr txBox="1"/>
              <p:nvPr/>
            </p:nvSpPr>
            <p:spPr>
              <a:xfrm>
                <a:off x="1816231" y="3429000"/>
                <a:ext cx="563103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37EF92-60C6-214C-A9B8-83D8CA38E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231" y="3429000"/>
                <a:ext cx="563103" cy="6646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Double Bracket 41">
            <a:extLst>
              <a:ext uri="{FF2B5EF4-FFF2-40B4-BE49-F238E27FC236}">
                <a16:creationId xmlns:a16="http://schemas.microsoft.com/office/drawing/2014/main" id="{58207B75-D6B8-FC43-A60F-E089B9BAC62F}"/>
              </a:ext>
            </a:extLst>
          </p:cNvPr>
          <p:cNvSpPr/>
          <p:nvPr/>
        </p:nvSpPr>
        <p:spPr>
          <a:xfrm>
            <a:off x="2311926" y="2959208"/>
            <a:ext cx="1441882" cy="1631216"/>
          </a:xfrm>
          <a:prstGeom prst="bracketPair">
            <a:avLst>
              <a:gd name="adj" fmla="val 762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DC539-420A-724D-822A-2B4D5ABD144D}"/>
                  </a:ext>
                </a:extLst>
              </p:cNvPr>
              <p:cNvSpPr txBox="1"/>
              <p:nvPr/>
            </p:nvSpPr>
            <p:spPr>
              <a:xfrm>
                <a:off x="4330514" y="3429000"/>
                <a:ext cx="4652620" cy="62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00…0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𝑜𝑡h𝑒𝑟𝑠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DC539-420A-724D-822A-2B4D5ABD1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514" y="3429000"/>
                <a:ext cx="4652620" cy="628057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A6641E6-7957-5440-B4D4-B5D74B468C3D}"/>
              </a:ext>
            </a:extLst>
          </p:cNvPr>
          <p:cNvSpPr/>
          <p:nvPr/>
        </p:nvSpPr>
        <p:spPr>
          <a:xfrm rot="16200000" flipV="1">
            <a:off x="1467442" y="2683275"/>
            <a:ext cx="941575" cy="1021658"/>
          </a:xfrm>
          <a:prstGeom prst="arc">
            <a:avLst>
              <a:gd name="adj1" fmla="val 18198272"/>
              <a:gd name="adj2" fmla="val 3329020"/>
            </a:avLst>
          </a:prstGeom>
          <a:ln w="15875" cmpd="sng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337A2A7E-BF90-C24F-907C-4B8FDD66B4E0}"/>
              </a:ext>
            </a:extLst>
          </p:cNvPr>
          <p:cNvSpPr/>
          <p:nvPr/>
        </p:nvSpPr>
        <p:spPr>
          <a:xfrm rot="16200000" flipV="1">
            <a:off x="3790048" y="2761088"/>
            <a:ext cx="941575" cy="1021658"/>
          </a:xfrm>
          <a:prstGeom prst="arc">
            <a:avLst>
              <a:gd name="adj1" fmla="val 18198272"/>
              <a:gd name="adj2" fmla="val 3329020"/>
            </a:avLst>
          </a:prstGeom>
          <a:ln w="15875" cmpd="sng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B6162-3C6E-7A46-88C0-08C19314BE4E}"/>
              </a:ext>
            </a:extLst>
          </p:cNvPr>
          <p:cNvSpPr txBox="1"/>
          <p:nvPr/>
        </p:nvSpPr>
        <p:spPr>
          <a:xfrm>
            <a:off x="3485239" y="218817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(constant number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operations)</a:t>
            </a:r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14F03-5217-1E47-BA5C-CBDA9BB43F1D}"/>
                  </a:ext>
                </a:extLst>
              </p:cNvPr>
              <p:cNvSpPr txBox="1"/>
              <p:nvPr/>
            </p:nvSpPr>
            <p:spPr>
              <a:xfrm>
                <a:off x="4771665" y="4093606"/>
                <a:ext cx="2083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x-none"/>
                  <a:t> </a:t>
                </a:r>
                <a:r>
                  <a:rPr lang="x-none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(True value)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14F03-5217-1E47-BA5C-CBDA9BB4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665" y="4093606"/>
                <a:ext cx="2083519" cy="369332"/>
              </a:xfrm>
              <a:prstGeom prst="rect">
                <a:avLst/>
              </a:prstGeom>
              <a:blipFill>
                <a:blip r:embed="rId9"/>
                <a:stretch>
                  <a:fillRect t="-3333" r="-1212" b="-23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617D3-896F-914D-B7EE-920658B01840}"/>
                  </a:ext>
                </a:extLst>
              </p:cNvPr>
              <p:cNvSpPr txBox="1"/>
              <p:nvPr/>
            </p:nvSpPr>
            <p:spPr>
              <a:xfrm>
                <a:off x="2406883" y="1703122"/>
                <a:ext cx="1573701" cy="47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en-US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</m:acc>
                  </m:oMath>
                </a14:m>
                <a:endParaRPr lang="x-none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617D3-896F-914D-B7EE-920658B01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883" y="1703122"/>
                <a:ext cx="1573701" cy="471539"/>
              </a:xfrm>
              <a:prstGeom prst="rect">
                <a:avLst/>
              </a:prstGeom>
              <a:blipFill>
                <a:blip r:embed="rId10"/>
                <a:stretch>
                  <a:fillRect l="-6452" t="-7895" b="-2631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50E7BC-CB2A-4048-982F-1EF80593AC78}"/>
              </a:ext>
            </a:extLst>
          </p:cNvPr>
          <p:cNvSpPr/>
          <p:nvPr/>
        </p:nvSpPr>
        <p:spPr>
          <a:xfrm>
            <a:off x="1171887" y="2148743"/>
            <a:ext cx="4073610" cy="646331"/>
          </a:xfrm>
          <a:prstGeom prst="roundRect">
            <a:avLst/>
          </a:prstGeom>
          <a:solidFill>
            <a:srgbClr val="00B0F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8725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 animBg="1"/>
      <p:bldP spid="6" grpId="0"/>
      <p:bldP spid="7" grpId="0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8258F-1A54-2446-A73F-4981ED9E338C}"/>
              </a:ext>
            </a:extLst>
          </p:cNvPr>
          <p:cNvSpPr txBox="1"/>
          <p:nvPr/>
        </p:nvSpPr>
        <p:spPr>
          <a:xfrm>
            <a:off x="168365" y="829583"/>
            <a:ext cx="79769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 </a:t>
            </a:r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(4 min)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Raytracing</a:t>
            </a:r>
          </a:p>
          <a:p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Monte Carlo</a:t>
            </a:r>
          </a:p>
          <a:p>
            <a:endParaRPr lang="en-US" sz="24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Previous research (8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Grover’s | Abrams and Williams’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How to accelerate?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Why noisy result?</a:t>
            </a:r>
          </a:p>
          <a:p>
            <a:endParaRPr lang="en-US" sz="24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Our research (6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Basic idea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Our improvements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Future work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57F35-7E4C-9A46-B64F-222028A4C400}"/>
              </a:ext>
            </a:extLst>
          </p:cNvPr>
          <p:cNvSpPr txBox="1"/>
          <p:nvPr/>
        </p:nvSpPr>
        <p:spPr>
          <a:xfrm>
            <a:off x="1773766" y="0"/>
            <a:ext cx="559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Quantum Coin Method for Numerical Integration</a:t>
            </a:r>
            <a:endParaRPr lang="en-US" sz="900" u="sng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954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B8647-114E-4144-80A8-8BE01BA0825F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BECA9-066F-504E-8518-CB0392AB2194}"/>
                  </a:ext>
                </a:extLst>
              </p:cNvPr>
              <p:cNvSpPr txBox="1"/>
              <p:nvPr/>
            </p:nvSpPr>
            <p:spPr>
              <a:xfrm>
                <a:off x="68366" y="1173805"/>
                <a:ext cx="7822975" cy="461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 query) makes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  <m:r>
                      <a:rPr lang="en-US" sz="2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𝑡𝑟𝑢𝑒</m:t>
                            </m:r>
                          </m:sub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|1⟩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we finished?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No!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Result of measurement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Makes many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and measure them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Estimates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x-none" sz="2000">
                                <a:latin typeface="Cambria Math" panose="02040503050406030204" pitchFamily="18" charset="0"/>
                              </a:rPr>
                              <m:t>​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ratio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queries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(1/√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error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(= same as Monte Carlo)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Need some non-trivial tricks for faster convergence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D5BECA9-066F-504E-8518-CB0392AB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6" y="1173805"/>
                <a:ext cx="7822975" cy="4612096"/>
              </a:xfrm>
              <a:prstGeom prst="rect">
                <a:avLst/>
              </a:prstGeom>
              <a:blipFill rotWithShape="0">
                <a:blip r:embed="rId3"/>
                <a:stretch>
                  <a:fillRect l="-1168" t="-794" r="-234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29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B8647-114E-4144-80A8-8BE01BA0825F}"/>
              </a:ext>
            </a:extLst>
          </p:cNvPr>
          <p:cNvSpPr txBox="1"/>
          <p:nvPr/>
        </p:nvSpPr>
        <p:spPr>
          <a:xfrm>
            <a:off x="263124" y="76783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accelerate?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992A2A-C678-FD48-AB86-002BD748ABFD}"/>
                  </a:ext>
                </a:extLst>
              </p:cNvPr>
              <p:cNvSpPr txBox="1"/>
              <p:nvPr/>
            </p:nvSpPr>
            <p:spPr>
              <a:xfrm>
                <a:off x="135620" y="812510"/>
                <a:ext cx="5730386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Amplification (AA)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ℱ</m:t>
                    </m:r>
                    <m:r>
                      <a:rPr lang="en-US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begChr m:val="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ja-JP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     </a:t>
                </a:r>
                <a:r>
                  <a:rPr lang="ja-JP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r>
                  <a:rPr lang="en-US" altLang="ja-JP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 queries)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|0⟩</m:t>
                        </m:r>
                      </m:e>
                    </m:func>
                    <m:r>
                      <a:rPr lang="en-US" sz="20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    </a:t>
                </a:r>
                <a:r>
                  <a:rPr lang="ja-JP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↓</a:t>
                </a:r>
                <a:r>
                  <a:rPr lang="en-US" altLang="ja-JP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 queries)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|0⟩</m:t>
                        </m:r>
                      </m:e>
                    </m:func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    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24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	        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⋮</m:t>
                    </m:r>
                    <m:r>
                      <a:rPr lang="en-US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Quantum Fourier Transform (QFT)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Estimate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an series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O(1/N) error with N queries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992A2A-C678-FD48-AB86-002BD748A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20" y="812510"/>
                <a:ext cx="5730386" cy="4401205"/>
              </a:xfrm>
              <a:prstGeom prst="rect">
                <a:avLst/>
              </a:prstGeom>
              <a:blipFill>
                <a:blip r:embed="rId3"/>
                <a:stretch>
                  <a:fillRect l="-1549" t="-1437" b="-20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F29B6F-7B31-0841-A9AD-58B66BDF69FB}"/>
              </a:ext>
            </a:extLst>
          </p:cNvPr>
          <p:cNvCxnSpPr>
            <a:cxnSpLocks noChangeAspect="1"/>
          </p:cNvCxnSpPr>
          <p:nvPr/>
        </p:nvCxnSpPr>
        <p:spPr>
          <a:xfrm>
            <a:off x="6603131" y="2765997"/>
            <a:ext cx="179827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92EC23-AC1D-1143-9B49-0CC9B4BCEA9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603131" y="965997"/>
            <a:ext cx="0" cy="180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>
            <a:extLst>
              <a:ext uri="{FF2B5EF4-FFF2-40B4-BE49-F238E27FC236}">
                <a16:creationId xmlns:a16="http://schemas.microsoft.com/office/drawing/2014/main" id="{0C8C8062-4FC1-A44A-BB4D-38CD26D84710}"/>
              </a:ext>
            </a:extLst>
          </p:cNvPr>
          <p:cNvSpPr>
            <a:spLocks noChangeAspect="1"/>
          </p:cNvSpPr>
          <p:nvPr/>
        </p:nvSpPr>
        <p:spPr>
          <a:xfrm>
            <a:off x="6198981" y="2371858"/>
            <a:ext cx="808298" cy="809075"/>
          </a:xfrm>
          <a:prstGeom prst="arc">
            <a:avLst>
              <a:gd name="adj1" fmla="val 18760640"/>
              <a:gd name="adj2" fmla="val 20324621"/>
            </a:avLst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12ED63-FDCC-E84C-8A48-4E8103AFA7D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605018" y="2267791"/>
            <a:ext cx="1726150" cy="495000"/>
          </a:xfrm>
          <a:prstGeom prst="straightConnector1">
            <a:avLst/>
          </a:prstGeom>
          <a:ln w="38100">
            <a:solidFill>
              <a:srgbClr val="0B11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879D04FE-D85F-E34B-91E6-410B3A1BD863}"/>
              </a:ext>
            </a:extLst>
          </p:cNvPr>
          <p:cNvSpPr>
            <a:spLocks noChangeAspect="1"/>
          </p:cNvSpPr>
          <p:nvPr/>
        </p:nvSpPr>
        <p:spPr>
          <a:xfrm>
            <a:off x="6198981" y="2375559"/>
            <a:ext cx="808298" cy="809075"/>
          </a:xfrm>
          <a:prstGeom prst="arc">
            <a:avLst>
              <a:gd name="adj1" fmla="val 20530202"/>
              <a:gd name="adj2" fmla="val 21461819"/>
            </a:avLst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533974-538A-F246-8061-D084D50150ED}"/>
              </a:ext>
            </a:extLst>
          </p:cNvPr>
          <p:cNvCxnSpPr>
            <a:cxnSpLocks/>
          </p:cNvCxnSpPr>
          <p:nvPr/>
        </p:nvCxnSpPr>
        <p:spPr>
          <a:xfrm flipV="1">
            <a:off x="6604232" y="1433822"/>
            <a:ext cx="1196628" cy="1330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F4BDEED6-5297-AF4B-9F0A-D762624E6424}"/>
              </a:ext>
            </a:extLst>
          </p:cNvPr>
          <p:cNvSpPr>
            <a:spLocks noChangeAspect="1"/>
          </p:cNvSpPr>
          <p:nvPr/>
        </p:nvSpPr>
        <p:spPr>
          <a:xfrm>
            <a:off x="4801401" y="965997"/>
            <a:ext cx="3596541" cy="3600000"/>
          </a:xfrm>
          <a:prstGeom prst="arc">
            <a:avLst>
              <a:gd name="adj1" fmla="val 15679196"/>
              <a:gd name="adj2" fmla="val 430505"/>
            </a:avLst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3185374-72A4-3045-8471-92571C67BDA0}"/>
              </a:ext>
            </a:extLst>
          </p:cNvPr>
          <p:cNvCxnSpPr>
            <a:cxnSpLocks/>
          </p:cNvCxnSpPr>
          <p:nvPr/>
        </p:nvCxnSpPr>
        <p:spPr>
          <a:xfrm flipV="1">
            <a:off x="6616355" y="990495"/>
            <a:ext cx="257697" cy="1771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E35E2DF-BCC1-D946-A926-E67E8C73703B}"/>
              </a:ext>
            </a:extLst>
          </p:cNvPr>
          <p:cNvSpPr>
            <a:spLocks noChangeAspect="1"/>
          </p:cNvSpPr>
          <p:nvPr/>
        </p:nvSpPr>
        <p:spPr>
          <a:xfrm>
            <a:off x="6195522" y="2377369"/>
            <a:ext cx="808298" cy="809075"/>
          </a:xfrm>
          <a:prstGeom prst="arc">
            <a:avLst>
              <a:gd name="adj1" fmla="val 16897538"/>
              <a:gd name="adj2" fmla="val 18443019"/>
            </a:avLst>
          </a:prstGeom>
          <a:ln w="127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55877C9F-716F-B143-B0E7-482FF5547E9C}"/>
              </a:ext>
            </a:extLst>
          </p:cNvPr>
          <p:cNvSpPr>
            <a:spLocks noChangeAspect="1"/>
          </p:cNvSpPr>
          <p:nvPr/>
        </p:nvSpPr>
        <p:spPr>
          <a:xfrm>
            <a:off x="5736596" y="1901598"/>
            <a:ext cx="1726150" cy="1727810"/>
          </a:xfrm>
          <a:prstGeom prst="arc">
            <a:avLst>
              <a:gd name="adj1" fmla="val 20936127"/>
              <a:gd name="adj2" fmla="val 16626012"/>
            </a:avLst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1F06837-C43A-1D46-8635-B099ABDE9F2A}"/>
              </a:ext>
            </a:extLst>
          </p:cNvPr>
          <p:cNvSpPr>
            <a:spLocks noChangeAspect="1"/>
          </p:cNvSpPr>
          <p:nvPr/>
        </p:nvSpPr>
        <p:spPr>
          <a:xfrm>
            <a:off x="5729081" y="1891295"/>
            <a:ext cx="1726150" cy="1727810"/>
          </a:xfrm>
          <a:prstGeom prst="arc">
            <a:avLst>
              <a:gd name="adj1" fmla="val 18946813"/>
              <a:gd name="adj2" fmla="val 20579136"/>
            </a:avLst>
          </a:prstGeom>
          <a:ln w="38100">
            <a:solidFill>
              <a:schemeClr val="tx1"/>
            </a:solidFill>
            <a:prstDash val="solid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0444F4E1-9A2F-724E-94DB-D55F7F1A4C49}"/>
              </a:ext>
            </a:extLst>
          </p:cNvPr>
          <p:cNvSpPr>
            <a:spLocks noChangeAspect="1"/>
          </p:cNvSpPr>
          <p:nvPr/>
        </p:nvSpPr>
        <p:spPr>
          <a:xfrm>
            <a:off x="5729081" y="1891311"/>
            <a:ext cx="1726150" cy="1727810"/>
          </a:xfrm>
          <a:prstGeom prst="arc">
            <a:avLst>
              <a:gd name="adj1" fmla="val 16944833"/>
              <a:gd name="adj2" fmla="val 18550695"/>
            </a:avLst>
          </a:prstGeom>
          <a:ln w="38100">
            <a:solidFill>
              <a:schemeClr val="tx1"/>
            </a:solidFill>
            <a:prstDash val="solid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594D59E-ED28-5248-9F4E-8DD37F9452A6}"/>
                  </a:ext>
                </a:extLst>
              </p:cNvPr>
              <p:cNvSpPr/>
              <p:nvPr/>
            </p:nvSpPr>
            <p:spPr>
              <a:xfrm>
                <a:off x="8312096" y="2563291"/>
                <a:ext cx="5597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charset="0"/>
                        </a:rPr>
                        <m:t>|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0⟩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594D59E-ED28-5248-9F4E-8DD37F945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096" y="2563291"/>
                <a:ext cx="559769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97D9EA-D506-CF48-99E2-8242FB4AE2A4}"/>
                  </a:ext>
                </a:extLst>
              </p:cNvPr>
              <p:cNvSpPr/>
              <p:nvPr/>
            </p:nvSpPr>
            <p:spPr>
              <a:xfrm>
                <a:off x="6336470" y="588406"/>
                <a:ext cx="5597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charset="0"/>
                        </a:rPr>
                        <m:t>|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1⟩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F97D9EA-D506-CF48-99E2-8242FB4AE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470" y="588406"/>
                <a:ext cx="559769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FF6A5F-4A00-3A4B-BECC-80FEF6161AE8}"/>
                  </a:ext>
                </a:extLst>
              </p:cNvPr>
              <p:cNvSpPr/>
              <p:nvPr/>
            </p:nvSpPr>
            <p:spPr>
              <a:xfrm>
                <a:off x="8262847" y="1980085"/>
                <a:ext cx="7119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FF6A5F-4A00-3A4B-BECC-80FEF6161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847" y="1980085"/>
                <a:ext cx="711925" cy="400110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3496F8E-6995-3E4D-8A44-5AC5F414B589}"/>
                  </a:ext>
                </a:extLst>
              </p:cNvPr>
              <p:cNvSpPr/>
              <p:nvPr/>
            </p:nvSpPr>
            <p:spPr>
              <a:xfrm>
                <a:off x="7692937" y="1063405"/>
                <a:ext cx="7178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3496F8E-6995-3E4D-8A44-5AC5F414B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937" y="1063405"/>
                <a:ext cx="717889" cy="40011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D235ED4-D0E7-7848-BCA3-4DE15E41951E}"/>
                  </a:ext>
                </a:extLst>
              </p:cNvPr>
              <p:cNvSpPr/>
              <p:nvPr/>
            </p:nvSpPr>
            <p:spPr>
              <a:xfrm>
                <a:off x="6723620" y="580098"/>
                <a:ext cx="7178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D235ED4-D0E7-7848-BCA3-4DE15E419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0" y="580098"/>
                <a:ext cx="717889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66E34AEB-9ACA-1445-8FF1-DB8ABA136D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45" t="3727" r="3750" b="4022"/>
          <a:stretch/>
        </p:blipFill>
        <p:spPr>
          <a:xfrm>
            <a:off x="5861529" y="4196798"/>
            <a:ext cx="3044109" cy="203383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8BB4103-E71C-0049-8FB9-8A40668C686E}"/>
              </a:ext>
            </a:extLst>
          </p:cNvPr>
          <p:cNvSpPr txBox="1"/>
          <p:nvPr/>
        </p:nvSpPr>
        <p:spPr>
          <a:xfrm>
            <a:off x="6616354" y="6365863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 iterations</a:t>
            </a:r>
            <a:endParaRPr lang="x-none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425A3F9-2C0A-A24E-88C1-F17EA82AD0EB}"/>
              </a:ext>
            </a:extLst>
          </p:cNvPr>
          <p:cNvCxnSpPr>
            <a:cxnSpLocks noChangeAspect="1"/>
          </p:cNvCxnSpPr>
          <p:nvPr/>
        </p:nvCxnSpPr>
        <p:spPr>
          <a:xfrm>
            <a:off x="5795735" y="6376496"/>
            <a:ext cx="3063486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D1432C-4C23-BE4A-8D85-CC8FD734F74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95735" y="3994802"/>
            <a:ext cx="0" cy="2371063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DC05BF-CF73-3E47-A00B-305E52234E05}"/>
                  </a:ext>
                </a:extLst>
              </p:cNvPr>
              <p:cNvSpPr txBox="1"/>
              <p:nvPr/>
            </p:nvSpPr>
            <p:spPr>
              <a:xfrm rot="16200000">
                <a:off x="4707540" y="5144122"/>
                <a:ext cx="1758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of 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|1⟩</m:t>
                    </m:r>
                  </m:oMath>
                </a14:m>
                <a:endParaRPr lang="x-none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DC05BF-CF73-3E47-A00B-305E5223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707540" y="5144122"/>
                <a:ext cx="1758815" cy="369332"/>
              </a:xfrm>
              <a:prstGeom prst="rect">
                <a:avLst/>
              </a:prstGeom>
              <a:blipFill>
                <a:blip r:embed="rId10"/>
                <a:stretch>
                  <a:fillRect l="-3333" r="-23333" b="-214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1E6A4F-B019-7C45-922A-1D86C198D8BE}"/>
                  </a:ext>
                </a:extLst>
              </p:cNvPr>
              <p:cNvSpPr txBox="1"/>
              <p:nvPr/>
            </p:nvSpPr>
            <p:spPr>
              <a:xfrm>
                <a:off x="6636155" y="2156462"/>
                <a:ext cx="3959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x-none" sz="12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61E6A4F-B019-7C45-922A-1D86C198D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155" y="2156462"/>
                <a:ext cx="395941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11995D5-5975-3C46-8BE9-E535E7A526F0}"/>
                  </a:ext>
                </a:extLst>
              </p:cNvPr>
              <p:cNvSpPr txBox="1"/>
              <p:nvPr/>
            </p:nvSpPr>
            <p:spPr>
              <a:xfrm>
                <a:off x="6864908" y="2354033"/>
                <a:ext cx="3959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11995D5-5975-3C46-8BE9-E535E7A5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908" y="2354033"/>
                <a:ext cx="395941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AC0D3D6-C02D-1048-8929-CABBA3439D16}"/>
                  </a:ext>
                </a:extLst>
              </p:cNvPr>
              <p:cNvSpPr txBox="1"/>
              <p:nvPr/>
            </p:nvSpPr>
            <p:spPr>
              <a:xfrm>
                <a:off x="7017101" y="2554516"/>
                <a:ext cx="3109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x-none" sz="12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AC0D3D6-C02D-1048-8929-CABBA3439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01" y="2554516"/>
                <a:ext cx="3109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05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65" grpId="0"/>
      <p:bldP spid="67" grpId="0"/>
      <p:bldP spid="75" grpId="0"/>
      <p:bldP spid="79" grpId="0"/>
      <p:bldP spid="80" grpId="0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2B8647-114E-4144-80A8-8BE01BA0825F}"/>
              </a:ext>
            </a:extLst>
          </p:cNvPr>
          <p:cNvSpPr txBox="1"/>
          <p:nvPr/>
        </p:nvSpPr>
        <p:spPr>
          <a:xfrm>
            <a:off x="263124" y="76783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noisy result?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92A2A-C678-FD48-AB86-002BD748ABFD}"/>
              </a:ext>
            </a:extLst>
          </p:cNvPr>
          <p:cNvSpPr txBox="1"/>
          <p:nvPr/>
        </p:nvSpPr>
        <p:spPr>
          <a:xfrm>
            <a:off x="68366" y="1173805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QSS (AA+QFT)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B49EB65-8DF6-5446-9D55-2C7505CE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b="51446"/>
          <a:stretch/>
        </p:blipFill>
        <p:spPr>
          <a:xfrm>
            <a:off x="636616" y="2209272"/>
            <a:ext cx="6452257" cy="1837795"/>
          </a:xfrm>
          <a:prstGeom prst="rect">
            <a:avLst/>
          </a:prstGeom>
        </p:spPr>
      </p:pic>
      <p:pic>
        <p:nvPicPr>
          <p:cNvPr id="7" name="Picture 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7458CA4E-087F-0849-BCD4-AFFA9EA94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48777"/>
          <a:stretch/>
        </p:blipFill>
        <p:spPr>
          <a:xfrm>
            <a:off x="1777345" y="3965520"/>
            <a:ext cx="6452257" cy="193880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09873B-482C-6B4E-AA29-FAC96B3C6A7C}"/>
              </a:ext>
            </a:extLst>
          </p:cNvPr>
          <p:cNvSpPr/>
          <p:nvPr/>
        </p:nvSpPr>
        <p:spPr>
          <a:xfrm>
            <a:off x="1447800" y="2199539"/>
            <a:ext cx="4690534" cy="3695056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B4EDC6-BE6F-0F43-B663-581746EA9FE3}"/>
              </a:ext>
            </a:extLst>
          </p:cNvPr>
          <p:cNvSpPr/>
          <p:nvPr/>
        </p:nvSpPr>
        <p:spPr>
          <a:xfrm>
            <a:off x="6163079" y="4047067"/>
            <a:ext cx="2066523" cy="1857261"/>
          </a:xfrm>
          <a:prstGeom prst="round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78F0A-F493-664F-9BFA-17AD3669D6DD}"/>
              </a:ext>
            </a:extLst>
          </p:cNvPr>
          <p:cNvSpPr txBox="1"/>
          <p:nvPr/>
        </p:nvSpPr>
        <p:spPr>
          <a:xfrm>
            <a:off x="3514785" y="5918456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endParaRPr lang="x-non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1A578E-D088-8C44-A08A-70C04F2F0797}"/>
              </a:ext>
            </a:extLst>
          </p:cNvPr>
          <p:cNvSpPr txBox="1"/>
          <p:nvPr/>
        </p:nvSpPr>
        <p:spPr>
          <a:xfrm>
            <a:off x="6861152" y="5918456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QFT</a:t>
            </a:r>
            <a:endParaRPr lang="x-none" sz="2000"/>
          </a:p>
        </p:txBody>
      </p:sp>
    </p:spTree>
    <p:extLst>
      <p:ext uri="{BB962C8B-B14F-4D97-AF65-F5344CB8AC3E}">
        <p14:creationId xmlns:p14="http://schemas.microsoft.com/office/powerpoint/2010/main" val="110734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992A2A-C678-FD48-AB86-002BD748ABFD}"/>
              </a:ext>
            </a:extLst>
          </p:cNvPr>
          <p:cNvSpPr txBox="1"/>
          <p:nvPr/>
        </p:nvSpPr>
        <p:spPr>
          <a:xfrm>
            <a:off x="68366" y="1173805"/>
            <a:ext cx="65678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Deep depth circuits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Superposition is broken with time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result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Quatum-classical hybrid algorithm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Repeat {Quantum, Measurement, Classical}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Small depth circuits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Noise-tolerant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CB287-74C5-D249-84A1-648B0385926F}"/>
              </a:ext>
            </a:extLst>
          </p:cNvPr>
          <p:cNvSpPr txBox="1"/>
          <p:nvPr/>
        </p:nvSpPr>
        <p:spPr>
          <a:xfrm>
            <a:off x="263124" y="76783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noisy result?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A92B0-32E6-2D43-8C38-599E980C0AB5}"/>
              </a:ext>
            </a:extLst>
          </p:cNvPr>
          <p:cNvSpPr txBox="1"/>
          <p:nvPr/>
        </p:nvSpPr>
        <p:spPr>
          <a:xfrm>
            <a:off x="68366" y="620586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quantum circuit</a:t>
            </a:r>
            <a:endParaRPr lang="x-none"/>
          </a:p>
        </p:txBody>
      </p:sp>
      <p:grpSp>
        <p:nvGrpSpPr>
          <p:cNvPr id="2" name="Group 1"/>
          <p:cNvGrpSpPr/>
          <p:nvPr/>
        </p:nvGrpSpPr>
        <p:grpSpPr>
          <a:xfrm>
            <a:off x="593120" y="5061072"/>
            <a:ext cx="8207220" cy="1196925"/>
            <a:chOff x="593120" y="5061072"/>
            <a:chExt cx="8207220" cy="1196925"/>
          </a:xfrm>
        </p:grpSpPr>
        <p:pic>
          <p:nvPicPr>
            <p:cNvPr id="32" name="Picture 31" descr="A close up of text on a white surface&#10;&#10;Description automatically generated">
              <a:extLst>
                <a:ext uri="{FF2B5EF4-FFF2-40B4-BE49-F238E27FC236}">
                  <a16:creationId xmlns:a16="http://schemas.microsoft.com/office/drawing/2014/main" id="{42219D9F-300D-9B4C-A920-44D875DBC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67" t="6611" r="55492" b="52862"/>
            <a:stretch/>
          </p:blipFill>
          <p:spPr>
            <a:xfrm>
              <a:off x="4442757" y="5217502"/>
              <a:ext cx="1061736" cy="988365"/>
            </a:xfrm>
            <a:prstGeom prst="rect">
              <a:avLst/>
            </a:prstGeom>
          </p:spPr>
        </p:pic>
        <p:pic>
          <p:nvPicPr>
            <p:cNvPr id="31" name="Picture 30" descr="A close up of text on a white surface&#10;&#10;Description automatically generated">
              <a:extLst>
                <a:ext uri="{FF2B5EF4-FFF2-40B4-BE49-F238E27FC236}">
                  <a16:creationId xmlns:a16="http://schemas.microsoft.com/office/drawing/2014/main" id="{E7771F24-5D17-254A-BFA3-D7116A03A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67" t="6611" r="55492" b="52862"/>
            <a:stretch/>
          </p:blipFill>
          <p:spPr>
            <a:xfrm>
              <a:off x="638415" y="5139287"/>
              <a:ext cx="1061736" cy="988365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0966D48-C11D-D14D-B274-6B360C7BD842}"/>
                </a:ext>
              </a:extLst>
            </p:cNvPr>
            <p:cNvSpPr/>
            <p:nvPr/>
          </p:nvSpPr>
          <p:spPr>
            <a:xfrm>
              <a:off x="593120" y="5061072"/>
              <a:ext cx="1151466" cy="1144795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AE2771-EF2C-ED42-9CEB-4CEC88116847}"/>
                </a:ext>
              </a:extLst>
            </p:cNvPr>
            <p:cNvSpPr txBox="1"/>
            <p:nvPr/>
          </p:nvSpPr>
          <p:spPr>
            <a:xfrm>
              <a:off x="1743470" y="531486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</a:t>
              </a:r>
              <a:endParaRPr lang="x-none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891DBC8-35EB-8546-8F00-DE53975FAE8F}"/>
                </a:ext>
              </a:extLst>
            </p:cNvPr>
            <p:cNvSpPr/>
            <p:nvPr/>
          </p:nvSpPr>
          <p:spPr>
            <a:xfrm>
              <a:off x="2700925" y="5349899"/>
              <a:ext cx="757649" cy="6685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0101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5CC83D-4FAC-C043-A438-A774903DD17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787" y="5684195"/>
              <a:ext cx="763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E1E9C94-9E04-C74E-BB17-CE78F0795B28}"/>
                </a:ext>
              </a:extLst>
            </p:cNvPr>
            <p:cNvSpPr/>
            <p:nvPr/>
          </p:nvSpPr>
          <p:spPr>
            <a:xfrm>
              <a:off x="4398386" y="5113202"/>
              <a:ext cx="1151466" cy="1144795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7896F3-93E1-334C-A6A5-4551774A6923}"/>
                </a:ext>
              </a:extLst>
            </p:cNvPr>
            <p:cNvCxnSpPr>
              <a:cxnSpLocks/>
            </p:cNvCxnSpPr>
            <p:nvPr/>
          </p:nvCxnSpPr>
          <p:spPr>
            <a:xfrm>
              <a:off x="3546974" y="5704115"/>
              <a:ext cx="763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C92571-5D01-3C40-808E-47FA76CFA192}"/>
                </a:ext>
              </a:extLst>
            </p:cNvPr>
            <p:cNvCxnSpPr>
              <a:cxnSpLocks/>
            </p:cNvCxnSpPr>
            <p:nvPr/>
          </p:nvCxnSpPr>
          <p:spPr>
            <a:xfrm>
              <a:off x="5655174" y="5710088"/>
              <a:ext cx="763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CA8A8FE-E426-094E-AA06-695C1582C97C}"/>
                </a:ext>
              </a:extLst>
            </p:cNvPr>
            <p:cNvSpPr/>
            <p:nvPr/>
          </p:nvSpPr>
          <p:spPr>
            <a:xfrm>
              <a:off x="6525821" y="5349899"/>
              <a:ext cx="757649" cy="6685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A6CFA4D-5D5D-3B4A-9C5B-9DBEF327C497}"/>
                </a:ext>
              </a:extLst>
            </p:cNvPr>
            <p:cNvCxnSpPr>
              <a:cxnSpLocks/>
            </p:cNvCxnSpPr>
            <p:nvPr/>
          </p:nvCxnSpPr>
          <p:spPr>
            <a:xfrm>
              <a:off x="7416241" y="5684195"/>
              <a:ext cx="763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8549AA-FFA6-0E47-87AE-212AF5C4A046}"/>
                </a:ext>
              </a:extLst>
            </p:cNvPr>
            <p:cNvSpPr txBox="1"/>
            <p:nvPr/>
          </p:nvSpPr>
          <p:spPr>
            <a:xfrm>
              <a:off x="3636163" y="534989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edit</a:t>
              </a:r>
              <a:endParaRPr lang="x-non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D50850-01E2-6845-B38E-54F82F9314E8}"/>
                </a:ext>
              </a:extLst>
            </p:cNvPr>
            <p:cNvSpPr/>
            <p:nvPr/>
          </p:nvSpPr>
          <p:spPr>
            <a:xfrm>
              <a:off x="8269425" y="5499529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・・・</a:t>
              </a:r>
              <a:endParaRPr lang="x-none"/>
            </a:p>
          </p:txBody>
        </p:sp>
      </p:grpSp>
    </p:spTree>
    <p:extLst>
      <p:ext uri="{BB962C8B-B14F-4D97-AF65-F5344CB8AC3E}">
        <p14:creationId xmlns:p14="http://schemas.microsoft.com/office/powerpoint/2010/main" val="35702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48258F-1A54-2446-A73F-4981ED9E338C}"/>
              </a:ext>
            </a:extLst>
          </p:cNvPr>
          <p:cNvSpPr txBox="1"/>
          <p:nvPr/>
        </p:nvSpPr>
        <p:spPr>
          <a:xfrm>
            <a:off x="168365" y="829583"/>
            <a:ext cx="79769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Introduction (4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Raytracing</a:t>
            </a:r>
          </a:p>
          <a:p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Monte Carlo</a:t>
            </a:r>
          </a:p>
          <a:p>
            <a:endParaRPr lang="en-US" sz="24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Previous research (8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Grover’s | Abrams and Williams’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How to accelerate?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Why noisy result?</a:t>
            </a:r>
          </a:p>
          <a:p>
            <a:endParaRPr lang="en-US" sz="2400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Our research </a:t>
            </a:r>
            <a:r>
              <a:rPr 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(6 min)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Basic idea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Our improvements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ja-JP" altLang="en-US" sz="2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・</a:t>
            </a:r>
            <a:r>
              <a:rPr lang="en-US" altLang="ja-JP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Future work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57F35-7E4C-9A46-B64F-222028A4C400}"/>
              </a:ext>
            </a:extLst>
          </p:cNvPr>
          <p:cNvSpPr txBox="1"/>
          <p:nvPr/>
        </p:nvSpPr>
        <p:spPr>
          <a:xfrm>
            <a:off x="1773766" y="0"/>
            <a:ext cx="559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Quantum Coin Method for Numerical Integration</a:t>
            </a:r>
            <a:endParaRPr lang="en-US" sz="900" u="sng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3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68366" y="1173805"/>
            <a:ext cx="44230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Grover’s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O(1/N) error with N queries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AA+QFT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by Johnston [3]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(QSS)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98C9-E1D2-7E43-9AF8-05AB482660D8}"/>
              </a:ext>
            </a:extLst>
          </p:cNvPr>
          <p:cNvSpPr txBox="1"/>
          <p:nvPr/>
        </p:nvSpPr>
        <p:spPr>
          <a:xfrm>
            <a:off x="4613945" y="1173805"/>
            <a:ext cx="433849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Abrams and Williams’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O(1/N) error with N queries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AA+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by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QCoin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66042" y="1236656"/>
            <a:ext cx="926" cy="188255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D5817F-2CFE-194F-B435-8535F5D3D0D5}"/>
              </a:ext>
            </a:extLst>
          </p:cNvPr>
          <p:cNvSpPr txBox="1"/>
          <p:nvPr/>
        </p:nvSpPr>
        <p:spPr>
          <a:xfrm>
            <a:off x="263124" y="76783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Research</a:t>
            </a:r>
            <a:endParaRPr lang="x-non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ABD9CC-EC7D-704A-9111-32E64DB44AAD}"/>
              </a:ext>
            </a:extLst>
          </p:cNvPr>
          <p:cNvCxnSpPr>
            <a:cxnSpLocks/>
          </p:cNvCxnSpPr>
          <p:nvPr/>
        </p:nvCxnSpPr>
        <p:spPr>
          <a:xfrm>
            <a:off x="6826440" y="1489162"/>
            <a:ext cx="0" cy="5842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7C2B37-9CA7-4945-8059-9FB78CCD9EAF}"/>
                  </a:ext>
                </a:extLst>
              </p:cNvPr>
              <p:cNvSpPr txBox="1"/>
              <p:nvPr/>
            </p:nvSpPr>
            <p:spPr>
              <a:xfrm>
                <a:off x="22179" y="934654"/>
                <a:ext cx="4943661" cy="3124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Quantum Coin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400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begChr m:val="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|0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 step (Monte Carlo)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error with O(1/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queries</a:t>
                </a: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2nd step (AA)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Scale up by AA operation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7C2B37-9CA7-4945-8059-9FB78CCD9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" y="934654"/>
                <a:ext cx="4943661" cy="3124894"/>
              </a:xfrm>
              <a:prstGeom prst="rect">
                <a:avLst/>
              </a:prstGeom>
              <a:blipFill>
                <a:blip r:embed="rId3"/>
                <a:stretch>
                  <a:fillRect l="-1538" t="-5263" r="-256" b="-323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CAFB6A-A07C-494C-8B2F-FCF17B66186B}"/>
              </a:ext>
            </a:extLst>
          </p:cNvPr>
          <p:cNvSpPr txBox="1"/>
          <p:nvPr/>
        </p:nvSpPr>
        <p:spPr>
          <a:xfrm>
            <a:off x="263124" y="76783"/>
            <a:ext cx="4090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Abrams and Williams’ idea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3C3191-E538-4F47-8FCC-623EDA63E9E1}"/>
                  </a:ext>
                </a:extLst>
              </p:cNvPr>
              <p:cNvSpPr txBox="1"/>
              <p:nvPr/>
            </p:nvSpPr>
            <p:spPr>
              <a:xfrm>
                <a:off x="4525813" y="2120557"/>
                <a:ext cx="461818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3rd step (Monte Carlo)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error with O(1/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queries</a:t>
                </a: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4th step (Classical calculation)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Back to original scale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error!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3C3191-E538-4F47-8FCC-623EDA63E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13" y="2120557"/>
                <a:ext cx="4618187" cy="2308324"/>
              </a:xfrm>
              <a:prstGeom prst="rect">
                <a:avLst/>
              </a:prstGeom>
              <a:blipFill>
                <a:blip r:embed="rId4"/>
                <a:stretch>
                  <a:fillRect l="-1918" r="-822" b="-491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n 6">
            <a:extLst>
              <a:ext uri="{FF2B5EF4-FFF2-40B4-BE49-F238E27FC236}">
                <a16:creationId xmlns:a16="http://schemas.microsoft.com/office/drawing/2014/main" id="{8D50E446-3D83-4443-A547-17A9CFE22662}"/>
              </a:ext>
            </a:extLst>
          </p:cNvPr>
          <p:cNvSpPr/>
          <p:nvPr/>
        </p:nvSpPr>
        <p:spPr>
          <a:xfrm>
            <a:off x="6011335" y="1341910"/>
            <a:ext cx="1413933" cy="465665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002941-5641-094B-8186-FE0E6B2A6770}"/>
              </a:ext>
            </a:extLst>
          </p:cNvPr>
          <p:cNvCxnSpPr/>
          <p:nvPr/>
        </p:nvCxnSpPr>
        <p:spPr>
          <a:xfrm flipV="1">
            <a:off x="6629401" y="904962"/>
            <a:ext cx="0" cy="5842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C29E64-8259-FE4E-9495-402F7391861C}"/>
                  </a:ext>
                </a:extLst>
              </p:cNvPr>
              <p:cNvSpPr txBox="1"/>
              <p:nvPr/>
            </p:nvSpPr>
            <p:spPr>
              <a:xfrm>
                <a:off x="6011335" y="565108"/>
                <a:ext cx="1503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x-none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C29E64-8259-FE4E-9495-402F7391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35" y="565108"/>
                <a:ext cx="1503489" cy="369332"/>
              </a:xfrm>
              <a:prstGeom prst="rect">
                <a:avLst/>
              </a:prstGeom>
              <a:blipFill>
                <a:blip r:embed="rId5"/>
                <a:stretch>
                  <a:fillRect l="-2500" t="-3226" b="-1935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E59E9-7382-EF4C-BE73-B45EBDE3163F}"/>
                  </a:ext>
                </a:extLst>
              </p:cNvPr>
              <p:cNvSpPr txBox="1"/>
              <p:nvPr/>
            </p:nvSpPr>
            <p:spPr>
              <a:xfrm>
                <a:off x="6937987" y="1772049"/>
                <a:ext cx="1775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Tail with </a:t>
                </a:r>
                <a14:m>
                  <m:oMath xmlns:m="http://schemas.openxmlformats.org/officeDocument/2006/math">
                    <m:r>
                      <a:rPr lang="en-US" b="0" i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x-none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E59E9-7382-EF4C-BE73-B45EBDE31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987" y="1772049"/>
                <a:ext cx="1775935" cy="369332"/>
              </a:xfrm>
              <a:prstGeom prst="rect">
                <a:avLst/>
              </a:prstGeom>
              <a:blipFill>
                <a:blip r:embed="rId6"/>
                <a:stretch>
                  <a:fillRect l="-2128" t="-6667" b="-20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3042B1E-1B1E-684E-B1A0-B03110CA049B}"/>
              </a:ext>
            </a:extLst>
          </p:cNvPr>
          <p:cNvSpPr txBox="1"/>
          <p:nvPr/>
        </p:nvSpPr>
        <p:spPr>
          <a:xfrm>
            <a:off x="1846343" y="4784101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" pitchFamily="2" charset="0"/>
              </a:rPr>
              <a:t>f</a:t>
            </a:r>
            <a:r>
              <a:rPr lang="en-US" sz="2000">
                <a:latin typeface="Times" pitchFamily="2" charset="0"/>
              </a:rPr>
              <a:t> :</a:t>
            </a:r>
            <a:endParaRPr lang="en-US" sz="20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8A55C1-56C5-984D-AA2B-12A2751A5730}"/>
              </a:ext>
            </a:extLst>
          </p:cNvPr>
          <p:cNvCxnSpPr>
            <a:cxnSpLocks/>
          </p:cNvCxnSpPr>
          <p:nvPr/>
        </p:nvCxnSpPr>
        <p:spPr>
          <a:xfrm>
            <a:off x="5159478" y="5021697"/>
            <a:ext cx="1483983" cy="117705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0C7A55-DE3A-C54B-AC37-B7735BECD93F}"/>
              </a:ext>
            </a:extLst>
          </p:cNvPr>
          <p:cNvCxnSpPr>
            <a:cxnSpLocks noChangeAspect="1"/>
          </p:cNvCxnSpPr>
          <p:nvPr/>
        </p:nvCxnSpPr>
        <p:spPr>
          <a:xfrm>
            <a:off x="6669987" y="4910744"/>
            <a:ext cx="0" cy="1956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B916E3-B5EC-D846-B776-92A90BBA62BC}"/>
              </a:ext>
            </a:extLst>
          </p:cNvPr>
          <p:cNvCxnSpPr>
            <a:cxnSpLocks/>
          </p:cNvCxnSpPr>
          <p:nvPr/>
        </p:nvCxnSpPr>
        <p:spPr>
          <a:xfrm flipH="1">
            <a:off x="2248101" y="5025427"/>
            <a:ext cx="1498982" cy="1173321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2CBFE8-BD06-9541-B75B-A836394EFEAC}"/>
              </a:ext>
            </a:extLst>
          </p:cNvPr>
          <p:cNvCxnSpPr>
            <a:cxnSpLocks noChangeAspect="1"/>
          </p:cNvCxnSpPr>
          <p:nvPr/>
        </p:nvCxnSpPr>
        <p:spPr>
          <a:xfrm>
            <a:off x="2243315" y="5008547"/>
            <a:ext cx="44399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6F9B1E-5B61-B348-8BA7-3097271C467E}"/>
              </a:ext>
            </a:extLst>
          </p:cNvPr>
          <p:cNvCxnSpPr>
            <a:cxnSpLocks noChangeAspect="1"/>
          </p:cNvCxnSpPr>
          <p:nvPr/>
        </p:nvCxnSpPr>
        <p:spPr>
          <a:xfrm>
            <a:off x="2245708" y="4910743"/>
            <a:ext cx="0" cy="1956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8CFCB8-486A-2647-93A6-3144BE8FB23A}"/>
              </a:ext>
            </a:extLst>
          </p:cNvPr>
          <p:cNvCxnSpPr>
            <a:cxnSpLocks noChangeAspect="1"/>
          </p:cNvCxnSpPr>
          <p:nvPr/>
        </p:nvCxnSpPr>
        <p:spPr>
          <a:xfrm>
            <a:off x="6656723" y="6106711"/>
            <a:ext cx="0" cy="1956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E78BFD-86AF-BA47-A04E-BC626C24E904}"/>
              </a:ext>
            </a:extLst>
          </p:cNvPr>
          <p:cNvCxnSpPr>
            <a:cxnSpLocks noChangeAspect="1"/>
          </p:cNvCxnSpPr>
          <p:nvPr/>
        </p:nvCxnSpPr>
        <p:spPr>
          <a:xfrm>
            <a:off x="2230052" y="6204514"/>
            <a:ext cx="44399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4A04E3-5B2F-6342-8BA5-8FF701A21CB2}"/>
              </a:ext>
            </a:extLst>
          </p:cNvPr>
          <p:cNvCxnSpPr>
            <a:cxnSpLocks noChangeAspect="1"/>
          </p:cNvCxnSpPr>
          <p:nvPr/>
        </p:nvCxnSpPr>
        <p:spPr>
          <a:xfrm>
            <a:off x="2232445" y="6106711"/>
            <a:ext cx="0" cy="1956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40A86F-8B45-174A-8284-73A4F047BC3D}"/>
              </a:ext>
            </a:extLst>
          </p:cNvPr>
          <p:cNvCxnSpPr>
            <a:cxnSpLocks noChangeAspect="1"/>
          </p:cNvCxnSpPr>
          <p:nvPr/>
        </p:nvCxnSpPr>
        <p:spPr>
          <a:xfrm>
            <a:off x="3737523" y="5008547"/>
            <a:ext cx="1448379" cy="0"/>
          </a:xfrm>
          <a:prstGeom prst="line">
            <a:avLst/>
          </a:prstGeom>
          <a:ln w="5080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ABB48B-3367-134F-BAB9-CB053F5C3E28}"/>
              </a:ext>
            </a:extLst>
          </p:cNvPr>
          <p:cNvCxnSpPr>
            <a:cxnSpLocks noChangeAspect="1"/>
          </p:cNvCxnSpPr>
          <p:nvPr/>
        </p:nvCxnSpPr>
        <p:spPr>
          <a:xfrm>
            <a:off x="4290561" y="6204513"/>
            <a:ext cx="1448379" cy="0"/>
          </a:xfrm>
          <a:prstGeom prst="line">
            <a:avLst/>
          </a:prstGeom>
          <a:ln w="50800">
            <a:solidFill>
              <a:srgbClr val="FC67E6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5FE5A8-0D8B-7D4A-82FF-12E22C7BCDE2}"/>
                  </a:ext>
                </a:extLst>
              </p:cNvPr>
              <p:cNvSpPr txBox="1"/>
              <p:nvPr/>
            </p:nvSpPr>
            <p:spPr>
              <a:xfrm>
                <a:off x="4762612" y="6198747"/>
                <a:ext cx="390235" cy="325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C67E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000">
                  <a:solidFill>
                    <a:srgbClr val="FC67E6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5FE5A8-0D8B-7D4A-82FF-12E22C7BC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12" y="6198747"/>
                <a:ext cx="390235" cy="325091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C8428E-EF18-0840-99CE-E174B8384687}"/>
              </a:ext>
            </a:extLst>
          </p:cNvPr>
          <p:cNvCxnSpPr>
            <a:cxnSpLocks/>
          </p:cNvCxnSpPr>
          <p:nvPr/>
        </p:nvCxnSpPr>
        <p:spPr>
          <a:xfrm>
            <a:off x="4248381" y="5106351"/>
            <a:ext cx="70932" cy="1109379"/>
          </a:xfrm>
          <a:prstGeom prst="line">
            <a:avLst/>
          </a:prstGeom>
          <a:ln w="31750">
            <a:solidFill>
              <a:srgbClr val="FC67E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E8EB179-B0E2-6A4B-A95A-3F129824DCD9}"/>
              </a:ext>
            </a:extLst>
          </p:cNvPr>
          <p:cNvCxnSpPr>
            <a:cxnSpLocks/>
          </p:cNvCxnSpPr>
          <p:nvPr/>
        </p:nvCxnSpPr>
        <p:spPr>
          <a:xfrm>
            <a:off x="4752640" y="5105672"/>
            <a:ext cx="965637" cy="1096039"/>
          </a:xfrm>
          <a:prstGeom prst="line">
            <a:avLst/>
          </a:prstGeom>
          <a:ln w="31750">
            <a:solidFill>
              <a:srgbClr val="FC67E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F1B9F8-63DB-5543-A9B3-C61DB2DE4EE4}"/>
              </a:ext>
            </a:extLst>
          </p:cNvPr>
          <p:cNvCxnSpPr>
            <a:cxnSpLocks noChangeAspect="1"/>
          </p:cNvCxnSpPr>
          <p:nvPr/>
        </p:nvCxnSpPr>
        <p:spPr>
          <a:xfrm>
            <a:off x="4232934" y="5094987"/>
            <a:ext cx="519706" cy="0"/>
          </a:xfrm>
          <a:prstGeom prst="line">
            <a:avLst/>
          </a:prstGeom>
          <a:ln w="50800">
            <a:solidFill>
              <a:srgbClr val="FC67E6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D64CED-32E7-F144-A14E-03081F71D05C}"/>
                  </a:ext>
                </a:extLst>
              </p:cNvPr>
              <p:cNvSpPr txBox="1"/>
              <p:nvPr/>
            </p:nvSpPr>
            <p:spPr>
              <a:xfrm>
                <a:off x="4254850" y="5097790"/>
                <a:ext cx="514885" cy="325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>
                              <a:solidFill>
                                <a:srgbClr val="FC67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C67E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C67E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>
                  <a:solidFill>
                    <a:srgbClr val="FC67E6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D64CED-32E7-F144-A14E-03081F71D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50" y="5097790"/>
                <a:ext cx="514885" cy="325091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E8EF9A25-01A0-2243-9B47-15783897AFD2}"/>
              </a:ext>
            </a:extLst>
          </p:cNvPr>
          <p:cNvSpPr txBox="1"/>
          <p:nvPr/>
        </p:nvSpPr>
        <p:spPr>
          <a:xfrm>
            <a:off x="2106266" y="45706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" pitchFamily="2" charset="0"/>
              </a:rPr>
              <a:t>0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EB0375-A96A-624C-A2C8-D4778EB952C6}"/>
                  </a:ext>
                </a:extLst>
              </p:cNvPr>
              <p:cNvSpPr txBox="1"/>
              <p:nvPr/>
            </p:nvSpPr>
            <p:spPr>
              <a:xfrm>
                <a:off x="4281141" y="4634554"/>
                <a:ext cx="39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0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EB0375-A96A-624C-A2C8-D4778EB9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41" y="4634554"/>
                <a:ext cx="39023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D4EC2B4-25F0-174D-BD1E-A33A2482CF03}"/>
              </a:ext>
            </a:extLst>
          </p:cNvPr>
          <p:cNvSpPr txBox="1"/>
          <p:nvPr/>
        </p:nvSpPr>
        <p:spPr>
          <a:xfrm>
            <a:off x="3198402" y="4372530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" pitchFamily="2" charset="0"/>
              </a:rPr>
              <a:t>1. Estimate </a:t>
            </a:r>
            <a:r>
              <a:rPr lang="en-US" sz="1600" i="1">
                <a:latin typeface="Times" pitchFamily="2" charset="0"/>
              </a:rPr>
              <a:t>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05F82F-07C2-114D-BECE-3885B39E9D50}"/>
              </a:ext>
            </a:extLst>
          </p:cNvPr>
          <p:cNvSpPr txBox="1"/>
          <p:nvPr/>
        </p:nvSpPr>
        <p:spPr>
          <a:xfrm>
            <a:off x="1418113" y="5303479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" pitchFamily="2" charset="0"/>
              </a:rPr>
              <a:t>2. Scale up</a:t>
            </a:r>
            <a:endParaRPr lang="en-US" sz="1600" i="1">
              <a:latin typeface="Times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090B38F7-0B33-B240-961F-315306AD4C99}"/>
              </a:ext>
            </a:extLst>
          </p:cNvPr>
          <p:cNvSpPr/>
          <p:nvPr/>
        </p:nvSpPr>
        <p:spPr>
          <a:xfrm rot="16200000">
            <a:off x="2492149" y="5023146"/>
            <a:ext cx="1771995" cy="2034555"/>
          </a:xfrm>
          <a:prstGeom prst="arc">
            <a:avLst>
              <a:gd name="adj1" fmla="val 16680348"/>
              <a:gd name="adj2" fmla="val 21236660"/>
            </a:avLst>
          </a:prstGeom>
          <a:ln w="31750" cmpd="sng">
            <a:solidFill>
              <a:schemeClr val="tx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A7E2F2-5347-F441-8EBB-33D047BD5618}"/>
              </a:ext>
            </a:extLst>
          </p:cNvPr>
          <p:cNvSpPr txBox="1"/>
          <p:nvPr/>
        </p:nvSpPr>
        <p:spPr>
          <a:xfrm>
            <a:off x="1746115" y="6009318"/>
            <a:ext cx="498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" pitchFamily="2" charset="0"/>
              </a:rPr>
              <a:t>f’</a:t>
            </a:r>
            <a:r>
              <a:rPr lang="en-US" sz="2000">
                <a:latin typeface="Times" pitchFamily="2" charset="0"/>
              </a:rPr>
              <a:t> :</a:t>
            </a:r>
            <a:endParaRPr lang="en-US" sz="2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193F2C-4C6F-4C4C-B070-0A34642543AB}"/>
              </a:ext>
            </a:extLst>
          </p:cNvPr>
          <p:cNvSpPr txBox="1"/>
          <p:nvPr/>
        </p:nvSpPr>
        <p:spPr>
          <a:xfrm>
            <a:off x="3708473" y="6521044"/>
            <a:ext cx="13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" pitchFamily="2" charset="0"/>
              </a:rPr>
              <a:t>3. Estimate </a:t>
            </a:r>
            <a:r>
              <a:rPr lang="en-US" sz="1600" i="1">
                <a:latin typeface="Times" pitchFamily="2" charset="0"/>
              </a:rPr>
              <a:t>f’</a:t>
            </a: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510997B9-052D-914F-86D4-6C1EACB714B0}"/>
              </a:ext>
            </a:extLst>
          </p:cNvPr>
          <p:cNvSpPr/>
          <p:nvPr/>
        </p:nvSpPr>
        <p:spPr>
          <a:xfrm rot="16200000" flipH="1">
            <a:off x="3787052" y="5318021"/>
            <a:ext cx="988177" cy="638259"/>
          </a:xfrm>
          <a:prstGeom prst="arc">
            <a:avLst>
              <a:gd name="adj1" fmla="val 11689259"/>
              <a:gd name="adj2" fmla="val 20971371"/>
            </a:avLst>
          </a:prstGeom>
          <a:ln w="31750" cmpd="sng">
            <a:solidFill>
              <a:schemeClr val="tx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451ACE-F83D-C74D-A4E8-9A5020D7E3F7}"/>
              </a:ext>
            </a:extLst>
          </p:cNvPr>
          <p:cNvSpPr txBox="1"/>
          <p:nvPr/>
        </p:nvSpPr>
        <p:spPr>
          <a:xfrm>
            <a:off x="3188694" y="5676892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" pitchFamily="2" charset="0"/>
              </a:rPr>
              <a:t>4. Back</a:t>
            </a:r>
            <a:endParaRPr lang="en-US" sz="1600" i="1">
              <a:latin typeface="Times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25524-7A98-FC49-8E61-18F16B262AC7}"/>
              </a:ext>
            </a:extLst>
          </p:cNvPr>
          <p:cNvSpPr txBox="1"/>
          <p:nvPr/>
        </p:nvSpPr>
        <p:spPr>
          <a:xfrm>
            <a:off x="6513534" y="457067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" pitchFamily="2" charset="0"/>
              </a:rPr>
              <a:t>1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088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9" grpId="0"/>
      <p:bldP spid="40" grpId="0"/>
      <p:bldP spid="44" grpId="0"/>
      <p:bldP spid="45" grpId="0"/>
      <p:bldP spid="46" grpId="0"/>
      <p:bldP spid="47" grpId="0"/>
      <p:bldP spid="48" grpId="0"/>
      <p:bldP spid="49" grpId="0" animBg="1"/>
      <p:bldP spid="50" grpId="0"/>
      <p:bldP spid="51" grpId="0"/>
      <p:bldP spid="52" grpId="0" animBg="1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61995B-2105-4746-B1C8-4D2FFC090A48}"/>
                  </a:ext>
                </a:extLst>
              </p:cNvPr>
              <p:cNvSpPr txBox="1"/>
              <p:nvPr/>
            </p:nvSpPr>
            <p:spPr>
              <a:xfrm>
                <a:off x="187174" y="1165337"/>
                <a:ext cx="8332217" cy="4926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error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… 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Queries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Monte Carlo: O(1/</a:t>
                </a:r>
                <a:r>
                  <a:rPr lang="en-US" altLang="ja-JP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AA: O(1/</a:t>
                </a:r>
                <a:r>
                  <a:rPr lang="en-US" altLang="ja-JP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O(1/</a:t>
                </a:r>
                <a:r>
                  <a:rPr lang="en-US" altLang="ja-JP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+ … + O(1/</a:t>
                </a:r>
                <a:r>
                  <a:rPr lang="en-US" altLang="ja-JP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Total: O(1/</a:t>
                </a:r>
                <a:r>
                  <a:rPr lang="en-US" altLang="ja-JP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ja-JP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 + 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 +</m:t>
                        </m:r>
                      </m:e>
                    </m:d>
                    <m:d>
                      <m:dPr>
                        <m:begChr m:val=""/>
                        <m:endChr m:val="}"/>
                        <m:ctrlPr>
                          <a:rPr lang="en-US" altLang="ja-JP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… + 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(1/</m:t>
                        </m:r>
                        <m:r>
                          <m:rPr>
                            <m:nor/>
                          </m:rPr>
                          <a:rPr lang="en-US" altLang="ja-JP" sz="2400" dirty="0"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ja-JP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ja-JP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ja-JP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 </m:t>
                        </m:r>
                      </m:e>
                    </m:d>
                    <m:r>
                      <a:rPr lang="en-US" altLang="ja-JP" sz="24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	    =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O(1/</a:t>
                </a:r>
                <a:r>
                  <a:rPr lang="en-US" altLang="ja-JP" sz="24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ja-JP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(if </a:t>
                </a:r>
                <a14:m>
                  <m:oMath xmlns:m="http://schemas.openxmlformats.org/officeDocument/2006/math">
                    <m:r>
                      <a:rPr lang="en-US" altLang="ja-JP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ja-JP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→∞</m:t>
                    </m:r>
                  </m:oMath>
                </a14:m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 rate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error with O(1/</a:t>
                </a:r>
                <a:r>
                  <a:rPr lang="en-US" altLang="ja-JP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ja-JP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queries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⇔</m:t>
                    </m:r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ja-JP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O(1/N) error with N queries</a:t>
                </a: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61995B-2105-4746-B1C8-4D2FFC090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4" y="1165337"/>
                <a:ext cx="8332217" cy="4926349"/>
              </a:xfrm>
              <a:prstGeom prst="rect">
                <a:avLst/>
              </a:prstGeom>
              <a:blipFill>
                <a:blip r:embed="rId3"/>
                <a:stretch>
                  <a:fillRect l="-1065" t="-1542" r="-228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6FB98D-E1C4-B04E-8758-75D3DE8EE8E0}"/>
              </a:ext>
            </a:extLst>
          </p:cNvPr>
          <p:cNvSpPr txBox="1"/>
          <p:nvPr/>
        </p:nvSpPr>
        <p:spPr>
          <a:xfrm>
            <a:off x="263124" y="76783"/>
            <a:ext cx="4090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Abrams and Williams’ idea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2872D39-0E3E-EC41-A8E5-93D598022C13}"/>
              </a:ext>
            </a:extLst>
          </p:cNvPr>
          <p:cNvSpPr/>
          <p:nvPr/>
        </p:nvSpPr>
        <p:spPr>
          <a:xfrm>
            <a:off x="948267" y="2751665"/>
            <a:ext cx="220133" cy="618066"/>
          </a:xfrm>
          <a:prstGeom prst="leftBrace">
            <a:avLst>
              <a:gd name="adj1" fmla="val 29487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872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28B3A-E24A-C449-893C-DA50A8F3A8B4}"/>
              </a:ext>
            </a:extLst>
          </p:cNvPr>
          <p:cNvSpPr txBox="1"/>
          <p:nvPr/>
        </p:nvSpPr>
        <p:spPr>
          <a:xfrm>
            <a:off x="263124" y="7678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improvements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EFFD0-E533-F04C-8749-DEFDFD767B54}"/>
                  </a:ext>
                </a:extLst>
              </p:cNvPr>
              <p:cNvSpPr txBox="1"/>
              <p:nvPr/>
            </p:nvSpPr>
            <p:spPr>
              <a:xfrm>
                <a:off x="187174" y="1165337"/>
                <a:ext cx="8791189" cy="3842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concerns</a:t>
                </a:r>
              </a:p>
              <a:p>
                <a:r>
                  <a:rPr lang="en-US" altLang="ja-JP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 rate with the usual number of queries in practice</a:t>
                </a:r>
              </a:p>
              <a:p>
                <a:r>
                  <a:rPr lang="en-US" altLang="ja-JP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not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In Monte Carlo step, true value will be out of estimation range</a:t>
                </a: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experiments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Implemented for the first time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Confirmed the error convergence compatible to QSS’s</a:t>
                </a: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EFFD0-E533-F04C-8749-DEFDFD767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4" y="1165337"/>
                <a:ext cx="8791189" cy="3842142"/>
              </a:xfrm>
              <a:prstGeom prst="rect">
                <a:avLst/>
              </a:prstGeom>
              <a:blipFill>
                <a:blip r:embed="rId3"/>
                <a:stretch>
                  <a:fillRect l="-1010" t="-1980" r="-14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1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DD5E7-812D-6747-A0C4-5F9E06B95508}"/>
              </a:ext>
            </a:extLst>
          </p:cNvPr>
          <p:cNvSpPr txBox="1"/>
          <p:nvPr/>
        </p:nvSpPr>
        <p:spPr>
          <a:xfrm>
            <a:off x="263124" y="7678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improvements</a:t>
            </a:r>
            <a:endParaRPr lang="x-none" sz="280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air, colorful, flying&#10;&#10;Description automatically generated">
            <a:extLst>
              <a:ext uri="{FF2B5EF4-FFF2-40B4-BE49-F238E27FC236}">
                <a16:creationId xmlns:a16="http://schemas.microsoft.com/office/drawing/2014/main" id="{1D4F2128-3526-754E-A45B-FC22C7AA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81" y="1981204"/>
            <a:ext cx="4856611" cy="5023259"/>
          </a:xfrm>
          <a:prstGeom prst="rect">
            <a:avLst/>
          </a:prstGeom>
        </p:spPr>
      </p:pic>
      <p:pic>
        <p:nvPicPr>
          <p:cNvPr id="13" name="Picture 12" descr="A picture containing photo, air&#10;&#10;Description automatically generated">
            <a:extLst>
              <a:ext uri="{FF2B5EF4-FFF2-40B4-BE49-F238E27FC236}">
                <a16:creationId xmlns:a16="http://schemas.microsoft.com/office/drawing/2014/main" id="{8016450D-8C1B-5C47-AEF0-C1147DD79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80" y="1981202"/>
            <a:ext cx="4856611" cy="5023259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43BBE52-E1B4-D246-BC85-43A79AED0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581" y="1981204"/>
            <a:ext cx="4856611" cy="5023259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CDCA3139-EB9D-3043-BAD6-8BB1DE7F7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582" y="1981204"/>
            <a:ext cx="4856610" cy="5023258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8A37B396-469F-3F45-83DE-10C4DF347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579" y="1981199"/>
            <a:ext cx="4856609" cy="5023258"/>
          </a:xfrm>
          <a:prstGeom prst="rect">
            <a:avLst/>
          </a:prstGeom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EFA15E16-C746-3242-8951-EF00E2EE9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573" y="1981194"/>
            <a:ext cx="4856615" cy="5023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FBF753-F0FA-3E4E-977C-81D4883B4C22}"/>
                  </a:ext>
                </a:extLst>
              </p:cNvPr>
              <p:cNvSpPr txBox="1"/>
              <p:nvPr/>
            </p:nvSpPr>
            <p:spPr>
              <a:xfrm>
                <a:off x="144841" y="911337"/>
                <a:ext cx="65231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Numerical experiments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3000 samples of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point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FBF753-F0FA-3E4E-977C-81D4883B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41" y="911337"/>
                <a:ext cx="6523196" cy="830997"/>
              </a:xfrm>
              <a:prstGeom prst="rect">
                <a:avLst/>
              </a:prstGeom>
              <a:blipFill>
                <a:blip r:embed="rId9"/>
                <a:stretch>
                  <a:fillRect l="-1359" t="-10769" r="-388" b="-1692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C1EDF16-211C-274E-89B0-9DD7D524EC37}"/>
              </a:ext>
            </a:extLst>
          </p:cNvPr>
          <p:cNvSpPr txBox="1"/>
          <p:nvPr/>
        </p:nvSpPr>
        <p:spPr>
          <a:xfrm rot="16200000">
            <a:off x="647306" y="4057081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  <a:endParaRPr lang="x-none" sz="2000"/>
          </a:p>
        </p:txBody>
      </p:sp>
    </p:spTree>
    <p:extLst>
      <p:ext uri="{BB962C8B-B14F-4D97-AF65-F5344CB8AC3E}">
        <p14:creationId xmlns:p14="http://schemas.microsoft.com/office/powerpoint/2010/main" val="101749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E7C7C-8A41-B445-902B-AFB4409BDC11}"/>
              </a:ext>
            </a:extLst>
          </p:cNvPr>
          <p:cNvSpPr txBox="1"/>
          <p:nvPr/>
        </p:nvSpPr>
        <p:spPr>
          <a:xfrm>
            <a:off x="148045" y="896982"/>
            <a:ext cx="68643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omputation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raphics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of Raytracing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D59D11E-37CD-6F4E-865A-2ACABFA5C6C2}"/>
              </a:ext>
            </a:extLst>
          </p:cNvPr>
          <p:cNvSpPr/>
          <p:nvPr/>
        </p:nvSpPr>
        <p:spPr>
          <a:xfrm>
            <a:off x="914461" y="5518792"/>
            <a:ext cx="7194452" cy="444137"/>
          </a:xfrm>
          <a:prstGeom prst="rightArrow">
            <a:avLst/>
          </a:prstGeom>
          <a:gradFill flip="none" rotWithShape="1">
            <a:gsLst>
              <a:gs pos="15000">
                <a:schemeClr val="accent1">
                  <a:lumMod val="67000"/>
                </a:schemeClr>
              </a:gs>
              <a:gs pos="47000">
                <a:schemeClr val="accent1">
                  <a:lumMod val="97000"/>
                  <a:lumOff val="3000"/>
                </a:schemeClr>
              </a:gs>
              <a:gs pos="8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DC63A-1CD0-0C44-8F6F-BDFB3BE514EC}"/>
              </a:ext>
            </a:extLst>
          </p:cNvPr>
          <p:cNvSpPr txBox="1"/>
          <p:nvPr/>
        </p:nvSpPr>
        <p:spPr>
          <a:xfrm>
            <a:off x="3684334" y="5848334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1" y="3164181"/>
            <a:ext cx="2217878" cy="2217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6" y="3164181"/>
            <a:ext cx="2195740" cy="2195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73" y="3164181"/>
            <a:ext cx="2195740" cy="2195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07F2F9-447F-D140-8E81-CC37DA453AF1}"/>
              </a:ext>
            </a:extLst>
          </p:cNvPr>
          <p:cNvSpPr txBox="1"/>
          <p:nvPr/>
        </p:nvSpPr>
        <p:spPr>
          <a:xfrm>
            <a:off x="254415" y="8054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x-non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F3B9F4-C8B9-9541-AAC8-EE0E5144BA69}"/>
              </a:ext>
            </a:extLst>
          </p:cNvPr>
          <p:cNvSpPr txBox="1"/>
          <p:nvPr/>
        </p:nvSpPr>
        <p:spPr>
          <a:xfrm>
            <a:off x="263124" y="7678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improvements</a:t>
            </a:r>
            <a:endParaRPr lang="x-none" sz="280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4E095D-9EEB-7347-A87B-A98EE380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4" y="2265769"/>
            <a:ext cx="2663510" cy="2958164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93E316-B2D3-DD46-B1AB-24B7A0BD2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529" y="2275884"/>
            <a:ext cx="2663510" cy="29379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BB48E6-109D-6C4E-AD72-A6A3AA586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935" y="1986365"/>
            <a:ext cx="2641598" cy="3237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947EA-8995-2C41-8A2E-953A7310934F}"/>
              </a:ext>
            </a:extLst>
          </p:cNvPr>
          <p:cNvSpPr txBox="1"/>
          <p:nvPr/>
        </p:nvSpPr>
        <p:spPr>
          <a:xfrm>
            <a:off x="187174" y="1165337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Supersampling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17D3-7B75-5D4A-ABDF-D7FEFA6538D6}"/>
              </a:ext>
            </a:extLst>
          </p:cNvPr>
          <p:cNvSpPr txBox="1"/>
          <p:nvPr/>
        </p:nvSpPr>
        <p:spPr>
          <a:xfrm>
            <a:off x="4233990" y="522393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0.026    		                     0.014</a:t>
            </a:r>
            <a:endParaRPr 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87835-62B9-954B-A15B-8BF52987BA20}"/>
              </a:ext>
            </a:extLst>
          </p:cNvPr>
          <p:cNvSpPr txBox="1"/>
          <p:nvPr/>
        </p:nvSpPr>
        <p:spPr>
          <a:xfrm>
            <a:off x="4783991" y="5593265"/>
            <a:ext cx="291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(Average error in gray pixels)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08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11015-9965-DC49-A058-6854CFD39FC5}"/>
              </a:ext>
            </a:extLst>
          </p:cNvPr>
          <p:cNvSpPr txBox="1"/>
          <p:nvPr/>
        </p:nvSpPr>
        <p:spPr>
          <a:xfrm>
            <a:off x="263124" y="7678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improvements</a:t>
            </a:r>
            <a:endParaRPr lang="x-none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C62C5-46F9-1B45-8896-BE20DF1659F9}"/>
              </a:ext>
            </a:extLst>
          </p:cNvPr>
          <p:cNvSpPr txBox="1"/>
          <p:nvPr/>
        </p:nvSpPr>
        <p:spPr>
          <a:xfrm>
            <a:off x="187174" y="1165337"/>
            <a:ext cx="67505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advantages</a:t>
            </a:r>
          </a:p>
          <a:p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algorithm with small quantum circuits</a:t>
            </a:r>
          </a:p>
          <a:p>
            <a:r>
              <a:rPr lang="en-US" altLang="ja-JP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Noise-tolerant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Few qubits</a:t>
            </a:r>
          </a:p>
          <a:p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on an actual quantum computer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Implemented for the first time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Confirmed the advantages</a:t>
            </a:r>
          </a:p>
          <a:p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1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BF90EE-EDF6-464D-B06C-D6783E2F0C4A}"/>
              </a:ext>
            </a:extLst>
          </p:cNvPr>
          <p:cNvSpPr txBox="1"/>
          <p:nvPr/>
        </p:nvSpPr>
        <p:spPr>
          <a:xfrm>
            <a:off x="263124" y="7678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improvements</a:t>
            </a:r>
            <a:endParaRPr lang="x-none" sz="280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20D9601-C486-384B-B267-D35BAE2B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2" y="2362782"/>
            <a:ext cx="4158666" cy="4333768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3011E20-5FEF-BB42-AAA4-5E424908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62782"/>
            <a:ext cx="4158666" cy="4333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FEF7A0-415C-BA44-BA02-827C72113F78}"/>
                  </a:ext>
                </a:extLst>
              </p:cNvPr>
              <p:cNvSpPr txBox="1"/>
              <p:nvPr/>
            </p:nvSpPr>
            <p:spPr>
              <a:xfrm>
                <a:off x="263124" y="911337"/>
                <a:ext cx="78399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an actural quantum computer (IBMQ 5 qubits in 2019)</a:t>
                </a:r>
              </a:p>
              <a:p>
                <a:r>
                  <a:rPr lang="en-US" altLang="ja-JP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1000 queries: Good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1000 queries: Bad     (</a:t>
                </a:r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←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too large quantum circuits)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FEF7A0-415C-BA44-BA02-827C7211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4" y="911337"/>
                <a:ext cx="7839903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166" t="-4264" r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17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C022BA-CA5E-5340-9412-565154B8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2043389"/>
            <a:ext cx="2604364" cy="319193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243752-CC59-AC46-AC1E-E6FB5A69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218" y="2059269"/>
            <a:ext cx="2604364" cy="3176054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7B706F-9A33-F940-8C76-08AF86FBA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82" y="2014013"/>
            <a:ext cx="2681817" cy="3250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509EA-DCCA-114A-A2D2-7DEC835B11B0}"/>
              </a:ext>
            </a:extLst>
          </p:cNvPr>
          <p:cNvSpPr txBox="1"/>
          <p:nvPr/>
        </p:nvSpPr>
        <p:spPr>
          <a:xfrm>
            <a:off x="187174" y="1165337"/>
            <a:ext cx="496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Supersampling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 240 queries)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35835-8B69-4C44-B2D9-9E4C8A5F544C}"/>
              </a:ext>
            </a:extLst>
          </p:cNvPr>
          <p:cNvSpPr txBox="1"/>
          <p:nvPr/>
        </p:nvSpPr>
        <p:spPr>
          <a:xfrm>
            <a:off x="263124" y="76783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improvements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17D3-7B75-5D4A-ABDF-D7FEFA6538D6}"/>
              </a:ext>
            </a:extLst>
          </p:cNvPr>
          <p:cNvSpPr txBox="1"/>
          <p:nvPr/>
        </p:nvSpPr>
        <p:spPr>
          <a:xfrm>
            <a:off x="1197813" y="53259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0.014</a:t>
            </a:r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87835-62B9-954B-A15B-8BF52987BA20}"/>
              </a:ext>
            </a:extLst>
          </p:cNvPr>
          <p:cNvSpPr txBox="1"/>
          <p:nvPr/>
        </p:nvSpPr>
        <p:spPr>
          <a:xfrm>
            <a:off x="93888" y="5651710"/>
            <a:ext cx="291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(Average error in gray pixels)</a:t>
            </a:r>
            <a:endParaRPr 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F17D3-7B75-5D4A-ABDF-D7FEFA6538D6}"/>
              </a:ext>
            </a:extLst>
          </p:cNvPr>
          <p:cNvSpPr txBox="1"/>
          <p:nvPr/>
        </p:nvSpPr>
        <p:spPr>
          <a:xfrm>
            <a:off x="4162561" y="532595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0.015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7133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44B0A-A9D4-7245-A8F3-7AB3972B7F66}"/>
              </a:ext>
            </a:extLst>
          </p:cNvPr>
          <p:cNvSpPr txBox="1"/>
          <p:nvPr/>
        </p:nvSpPr>
        <p:spPr>
          <a:xfrm>
            <a:off x="263124" y="76783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F75B4-A0FB-C248-923E-8DE48E213A23}"/>
                  </a:ext>
                </a:extLst>
              </p:cNvPr>
              <p:cNvSpPr txBox="1"/>
              <p:nvPr/>
            </p:nvSpPr>
            <p:spPr>
              <a:xfrm>
                <a:off x="187174" y="1165337"/>
                <a:ext cx="7151317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Implementation of a Raytracing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Be hard due to hardware limitation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- Much more qubits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- No longer feasible on a simulator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Non-trivial way of calculating a function</a:t>
                </a: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Combined with “Quasi-Monte Carlo”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Sampling with a low-discrepancy sequence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O(log(</a:t>
                </a:r>
                <a:r>
                  <a:rPr lang="en-US" altLang="ja-JP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ja-JP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ja-JP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error</a:t>
                </a:r>
              </a:p>
              <a:p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“Adaptive sampling” and “Denoising”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Save calculation cost referring to neighbor pixels</a:t>
                </a:r>
              </a:p>
              <a:p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Useful for application of CG in the future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DF75B4-A0FB-C248-923E-8DE48E213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4" y="1165337"/>
                <a:ext cx="7151317" cy="4893647"/>
              </a:xfrm>
              <a:prstGeom prst="rect">
                <a:avLst/>
              </a:prstGeom>
              <a:blipFill rotWithShape="0">
                <a:blip r:embed="rId3"/>
                <a:stretch>
                  <a:fillRect l="-1364" t="-1370" r="-256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57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1B2C4-A122-D946-9E65-30C6EF6A840C}"/>
              </a:ext>
            </a:extLst>
          </p:cNvPr>
          <p:cNvSpPr txBox="1"/>
          <p:nvPr/>
        </p:nvSpPr>
        <p:spPr>
          <a:xfrm>
            <a:off x="182879" y="940525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Photorealistic images</a:t>
            </a: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Many applications (Movies, Games, VRs)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5" r="14707"/>
          <a:stretch/>
        </p:blipFill>
        <p:spPr>
          <a:xfrm>
            <a:off x="254415" y="2543217"/>
            <a:ext cx="2639834" cy="2511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2" t="11672" r="20442" b="11011"/>
          <a:stretch/>
        </p:blipFill>
        <p:spPr>
          <a:xfrm>
            <a:off x="6164222" y="2543217"/>
            <a:ext cx="2723323" cy="25432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9381" y="5178270"/>
            <a:ext cx="260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DirectX Raytracing with RTX [3]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7466" y="5178270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Spheres [1]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30" y="2543217"/>
            <a:ext cx="2663610" cy="25277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7430" y="5178270"/>
            <a:ext cx="2757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Volumetric Light Transportation [2]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114" y="6257836"/>
            <a:ext cx="24721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[1] Implemented by the author</a:t>
            </a:r>
          </a:p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[2] J.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Křivánek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et al., SIGGRAPH 2014</a:t>
            </a:r>
          </a:p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[3] Unreal Engine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1F402-6B20-8B47-8C28-CBEEDCCDBB8B}"/>
              </a:ext>
            </a:extLst>
          </p:cNvPr>
          <p:cNvSpPr txBox="1"/>
          <p:nvPr/>
        </p:nvSpPr>
        <p:spPr>
          <a:xfrm>
            <a:off x="254415" y="80545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Raytracing</a:t>
            </a:r>
            <a:endParaRPr lang="x-non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53066" y="2631944"/>
            <a:ext cx="6473334" cy="3828123"/>
            <a:chOff x="1253066" y="2631944"/>
            <a:chExt cx="6473334" cy="38281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86F828-344E-A041-87CE-A5095F967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4" b="21968"/>
            <a:stretch/>
          </p:blipFill>
          <p:spPr>
            <a:xfrm>
              <a:off x="1253066" y="2631944"/>
              <a:ext cx="6473334" cy="38281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F0EEB9-6468-2847-864F-AD34A3144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7" t="2311" r="35339" b="59422"/>
            <a:stretch/>
          </p:blipFill>
          <p:spPr>
            <a:xfrm>
              <a:off x="1787383" y="2631944"/>
              <a:ext cx="1978133" cy="201302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F0FD88-7792-5C4F-9384-8A723939891A}"/>
                </a:ext>
              </a:extLst>
            </p:cNvPr>
            <p:cNvCxnSpPr/>
            <p:nvPr/>
          </p:nvCxnSpPr>
          <p:spPr>
            <a:xfrm flipV="1">
              <a:off x="1971417" y="3425735"/>
              <a:ext cx="2064425" cy="231423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7895E16-958E-FB46-8880-C8403D1D914E}"/>
                </a:ext>
              </a:extLst>
            </p:cNvPr>
            <p:cNvCxnSpPr/>
            <p:nvPr/>
          </p:nvCxnSpPr>
          <p:spPr>
            <a:xfrm>
              <a:off x="1971417" y="3657158"/>
              <a:ext cx="924679" cy="16530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2DAF88-D52E-0B42-918A-123D5B578B23}"/>
                </a:ext>
              </a:extLst>
            </p:cNvPr>
            <p:cNvCxnSpPr/>
            <p:nvPr/>
          </p:nvCxnSpPr>
          <p:spPr>
            <a:xfrm>
              <a:off x="1971417" y="3654402"/>
              <a:ext cx="1755003" cy="84755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7A2196-806A-7344-9F3F-75B91F2825AE}"/>
                </a:ext>
              </a:extLst>
            </p:cNvPr>
            <p:cNvCxnSpPr/>
            <p:nvPr/>
          </p:nvCxnSpPr>
          <p:spPr>
            <a:xfrm>
              <a:off x="1971417" y="3655781"/>
              <a:ext cx="635921" cy="1265935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455DDD-5E49-EC46-8496-9593E83EF3AD}"/>
                </a:ext>
              </a:extLst>
            </p:cNvPr>
            <p:cNvCxnSpPr/>
            <p:nvPr/>
          </p:nvCxnSpPr>
          <p:spPr>
            <a:xfrm flipH="1">
              <a:off x="3573957" y="3478769"/>
              <a:ext cx="309422" cy="107621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C15B374-6C06-6044-B57D-11186EEA40FA}"/>
                </a:ext>
              </a:extLst>
            </p:cNvPr>
            <p:cNvCxnSpPr/>
            <p:nvPr/>
          </p:nvCxnSpPr>
          <p:spPr>
            <a:xfrm flipH="1">
              <a:off x="3414750" y="3541447"/>
              <a:ext cx="309422" cy="107621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1D3305-69D1-874F-B41B-A338D78AC86F}"/>
                </a:ext>
              </a:extLst>
            </p:cNvPr>
            <p:cNvCxnSpPr/>
            <p:nvPr/>
          </p:nvCxnSpPr>
          <p:spPr>
            <a:xfrm flipH="1">
              <a:off x="3262288" y="3594481"/>
              <a:ext cx="309422" cy="107621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834529-A586-2346-AA10-C7B05EB19E48}"/>
                </a:ext>
              </a:extLst>
            </p:cNvPr>
            <p:cNvCxnSpPr/>
            <p:nvPr/>
          </p:nvCxnSpPr>
          <p:spPr>
            <a:xfrm flipH="1">
              <a:off x="3105327" y="3665981"/>
              <a:ext cx="309422" cy="107621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6AB752-FE01-DA4C-9C3A-D91476454A5D}"/>
                </a:ext>
              </a:extLst>
            </p:cNvPr>
            <p:cNvCxnSpPr/>
            <p:nvPr/>
          </p:nvCxnSpPr>
          <p:spPr>
            <a:xfrm flipH="1">
              <a:off x="2655800" y="4344407"/>
              <a:ext cx="1109718" cy="3977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4618F5-4609-6445-B2C2-D90BF4B30D08}"/>
                </a:ext>
              </a:extLst>
            </p:cNvPr>
            <p:cNvCxnSpPr/>
            <p:nvPr/>
          </p:nvCxnSpPr>
          <p:spPr>
            <a:xfrm flipH="1">
              <a:off x="2698280" y="4178899"/>
              <a:ext cx="1109718" cy="3977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1F05F8A-D97F-6844-812B-0E14EB4935A0}"/>
                </a:ext>
              </a:extLst>
            </p:cNvPr>
            <p:cNvCxnSpPr/>
            <p:nvPr/>
          </p:nvCxnSpPr>
          <p:spPr>
            <a:xfrm flipH="1">
              <a:off x="2765026" y="3987967"/>
              <a:ext cx="1109718" cy="3977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9AF161-902F-1442-9AA0-5E88AD1A3C31}"/>
                </a:ext>
              </a:extLst>
            </p:cNvPr>
            <p:cNvCxnSpPr/>
            <p:nvPr/>
          </p:nvCxnSpPr>
          <p:spPr>
            <a:xfrm flipH="1">
              <a:off x="2800384" y="3817982"/>
              <a:ext cx="1109718" cy="3977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ADA4B4BC-F533-C044-94C4-C1A1E4038EF9}"/>
                </a:ext>
              </a:extLst>
            </p:cNvPr>
            <p:cNvSpPr/>
            <p:nvPr/>
          </p:nvSpPr>
          <p:spPr>
            <a:xfrm rot="6424607" flipH="1">
              <a:off x="2386036" y="3683038"/>
              <a:ext cx="1875605" cy="963465"/>
            </a:xfrm>
            <a:prstGeom prst="parallelogram">
              <a:avLst>
                <a:gd name="adj" fmla="val 7058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BD82FF-DB40-0A4D-A04A-B281181A5D2A}"/>
                </a:ext>
              </a:extLst>
            </p:cNvPr>
            <p:cNvCxnSpPr/>
            <p:nvPr/>
          </p:nvCxnSpPr>
          <p:spPr>
            <a:xfrm flipH="1">
              <a:off x="2782173" y="3774694"/>
              <a:ext cx="309422" cy="107621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CDC0342-7DC4-DA44-BC21-5FF9C63CF91B}"/>
                </a:ext>
              </a:extLst>
            </p:cNvPr>
            <p:cNvCxnSpPr/>
            <p:nvPr/>
          </p:nvCxnSpPr>
          <p:spPr>
            <a:xfrm flipH="1">
              <a:off x="2848919" y="3633266"/>
              <a:ext cx="1109718" cy="3977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D0FA377-F332-C745-B760-BC930440E546}"/>
                </a:ext>
              </a:extLst>
            </p:cNvPr>
            <p:cNvCxnSpPr/>
            <p:nvPr/>
          </p:nvCxnSpPr>
          <p:spPr>
            <a:xfrm flipH="1">
              <a:off x="2952864" y="3700549"/>
              <a:ext cx="309422" cy="107621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A picture containing large, white&#10;&#10;Description automatically generated">
              <a:extLst>
                <a:ext uri="{FF2B5EF4-FFF2-40B4-BE49-F238E27FC236}">
                  <a16:creationId xmlns:a16="http://schemas.microsoft.com/office/drawing/2014/main" id="{802F0346-4E96-A44C-90B6-0FB3BE571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453" y="2975521"/>
              <a:ext cx="723471" cy="725028"/>
            </a:xfrm>
            <a:prstGeom prst="rect">
              <a:avLst/>
            </a:prstGeom>
          </p:spPr>
        </p:pic>
        <p:pic>
          <p:nvPicPr>
            <p:cNvPr id="56" name="Picture 55" descr="A picture containing light, lamp, phone&#10;&#10;Description automatically generated">
              <a:extLst>
                <a:ext uri="{FF2B5EF4-FFF2-40B4-BE49-F238E27FC236}">
                  <a16:creationId xmlns:a16="http://schemas.microsoft.com/office/drawing/2014/main" id="{8A9E96F3-0D34-724D-B574-02CB6071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7524" y="2671131"/>
              <a:ext cx="716692" cy="784737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C3850C6-231E-ED47-996B-FB9B9F368ED3}"/>
                </a:ext>
              </a:extLst>
            </p:cNvPr>
            <p:cNvSpPr txBox="1"/>
            <p:nvPr/>
          </p:nvSpPr>
          <p:spPr>
            <a:xfrm>
              <a:off x="5806268" y="2748617"/>
              <a:ext cx="1110500" cy="333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x-none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 source</a:t>
              </a:r>
              <a:endParaRPr lang="x-none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6F8C927-A307-8642-B5B6-FFB4A8B17E4B}"/>
                </a:ext>
              </a:extLst>
            </p:cNvPr>
            <p:cNvSpPr txBox="1"/>
            <p:nvPr/>
          </p:nvSpPr>
          <p:spPr>
            <a:xfrm>
              <a:off x="3694443" y="3042518"/>
              <a:ext cx="671170" cy="333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Screen</a:t>
              </a:r>
              <a:endParaRPr lang="x-none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2B6D1A-18DB-F441-A2F9-AD79EE4D6218}"/>
                </a:ext>
              </a:extLst>
            </p:cNvPr>
            <p:cNvSpPr txBox="1"/>
            <p:nvPr/>
          </p:nvSpPr>
          <p:spPr>
            <a:xfrm>
              <a:off x="1348854" y="2948887"/>
              <a:ext cx="745273" cy="333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endParaRPr lang="x-none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B4B138-7E32-F948-8CA2-51F659CC612F}"/>
                </a:ext>
              </a:extLst>
            </p:cNvPr>
            <p:cNvSpPr txBox="1"/>
            <p:nvPr/>
          </p:nvSpPr>
          <p:spPr>
            <a:xfrm>
              <a:off x="6256184" y="4304246"/>
              <a:ext cx="660584" cy="333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</a:t>
              </a:r>
              <a:endParaRPr lang="x-none">
                <a:solidFill>
                  <a:schemeClr val="bg1"/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6030778-F636-BC4F-AD22-3F16DF4E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400853" y="3256109"/>
              <a:ext cx="570674" cy="57067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0BAC60-0660-CC42-B984-AFD49B667246}"/>
                  </a:ext>
                </a:extLst>
              </p:cNvPr>
              <p:cNvSpPr txBox="1"/>
              <p:nvPr/>
            </p:nvSpPr>
            <p:spPr>
              <a:xfrm>
                <a:off x="182879" y="940525"/>
                <a:ext cx="48558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・</a:t>
                </a:r>
                <a:r>
                  <a:rPr lang="x-non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Physically-based rendering</a:t>
                </a:r>
              </a:p>
              <a:p>
                <a:r>
                  <a:rPr lang="x-non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Modelling light in real world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x-none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 Raytracing function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x-none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0BAC60-0660-CC42-B984-AFD49B667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940525"/>
                <a:ext cx="4855816" cy="1200329"/>
              </a:xfrm>
              <a:prstGeom prst="rect">
                <a:avLst/>
              </a:prstGeom>
              <a:blipFill>
                <a:blip r:embed="rId7"/>
                <a:stretch>
                  <a:fillRect l="-1823" t="-5208" r="-781" b="-1041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10073A-A131-7F4A-B145-D8480432EC3D}"/>
              </a:ext>
            </a:extLst>
          </p:cNvPr>
          <p:cNvSpPr txBox="1"/>
          <p:nvPr/>
        </p:nvSpPr>
        <p:spPr>
          <a:xfrm>
            <a:off x="254415" y="80545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Raytracing</a:t>
            </a:r>
            <a:endParaRPr lang="x-none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13B581-5066-104E-A098-CADF9552511B}"/>
                  </a:ext>
                </a:extLst>
              </p:cNvPr>
              <p:cNvSpPr txBox="1"/>
              <p:nvPr/>
            </p:nvSpPr>
            <p:spPr>
              <a:xfrm>
                <a:off x="5679562" y="1540813"/>
                <a:ext cx="2947153" cy="70788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0">
                    <a:latin typeface="Cambria Math" panose="02040503050406030204" pitchFamily="18" charset="0"/>
                  </a:rPr>
                  <a:t> coordinates on screen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x-none" sz="2000"/>
                  <a:t>: </a:t>
                </a:r>
                <a:r>
                  <a:rPr lang="x-none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 of light at x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13B581-5066-104E-A098-CADF95525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62" y="1540813"/>
                <a:ext cx="2947153" cy="707886"/>
              </a:xfrm>
              <a:prstGeom prst="rect">
                <a:avLst/>
              </a:prstGeom>
              <a:blipFill>
                <a:blip r:embed="rId8"/>
                <a:stretch>
                  <a:fillRect l="-855" t="-3448" r="-855" b="-12069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F01D0C-46EA-364E-A7E2-CBEB9D0C68DC}"/>
                  </a:ext>
                </a:extLst>
              </p:cNvPr>
              <p:cNvSpPr txBox="1"/>
              <p:nvPr/>
            </p:nvSpPr>
            <p:spPr>
              <a:xfrm>
                <a:off x="7673454" y="4366973"/>
                <a:ext cx="13412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x-none" sz="28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F01D0C-46EA-364E-A7E2-CBEB9D0C6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454" y="4366973"/>
                <a:ext cx="1341265" cy="52322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A2F0C97-0CDD-9245-858B-3EE4D86A4BB3}"/>
              </a:ext>
            </a:extLst>
          </p:cNvPr>
          <p:cNvSpPr>
            <a:spLocks/>
          </p:cNvSpPr>
          <p:nvPr/>
        </p:nvSpPr>
        <p:spPr>
          <a:xfrm rot="6424607" flipH="1">
            <a:off x="3229548" y="4024761"/>
            <a:ext cx="277694" cy="134385"/>
          </a:xfrm>
          <a:prstGeom prst="parallelogram">
            <a:avLst>
              <a:gd name="adj" fmla="val 70586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A4165B-5B79-0D45-A727-A976DEF46310}"/>
              </a:ext>
            </a:extLst>
          </p:cNvPr>
          <p:cNvCxnSpPr>
            <a:cxnSpLocks/>
            <a:endCxn id="27" idx="0"/>
          </p:cNvCxnSpPr>
          <p:nvPr/>
        </p:nvCxnSpPr>
        <p:spPr>
          <a:xfrm flipH="1" flipV="1">
            <a:off x="3432625" y="4113558"/>
            <a:ext cx="2619782" cy="785808"/>
          </a:xfrm>
          <a:prstGeom prst="straightConnector1">
            <a:avLst/>
          </a:prstGeom>
          <a:ln w="25400">
            <a:solidFill>
              <a:srgbClr val="FFFF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AD247F-9127-6441-9ECA-2BB552EB8891}"/>
              </a:ext>
            </a:extLst>
          </p:cNvPr>
          <p:cNvCxnSpPr>
            <a:cxnSpLocks/>
          </p:cNvCxnSpPr>
          <p:nvPr/>
        </p:nvCxnSpPr>
        <p:spPr>
          <a:xfrm flipH="1" flipV="1">
            <a:off x="3003629" y="4610923"/>
            <a:ext cx="1202553" cy="1142499"/>
          </a:xfrm>
          <a:prstGeom prst="straightConnector1">
            <a:avLst/>
          </a:prstGeom>
          <a:ln w="25400">
            <a:solidFill>
              <a:srgbClr val="FFFF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5EA38B-8B06-7F47-8B75-E13B4ACE622B}"/>
              </a:ext>
            </a:extLst>
          </p:cNvPr>
          <p:cNvCxnSpPr>
            <a:cxnSpLocks/>
          </p:cNvCxnSpPr>
          <p:nvPr/>
        </p:nvCxnSpPr>
        <p:spPr>
          <a:xfrm>
            <a:off x="5722312" y="3455869"/>
            <a:ext cx="346540" cy="1395043"/>
          </a:xfrm>
          <a:prstGeom prst="straightConnector1">
            <a:avLst/>
          </a:prstGeom>
          <a:ln w="25400">
            <a:solidFill>
              <a:srgbClr val="FFFF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658B0F-8293-6846-AF9E-0C2017929D61}"/>
              </a:ext>
            </a:extLst>
          </p:cNvPr>
          <p:cNvCxnSpPr>
            <a:cxnSpLocks/>
          </p:cNvCxnSpPr>
          <p:nvPr/>
        </p:nvCxnSpPr>
        <p:spPr>
          <a:xfrm flipH="1">
            <a:off x="4234903" y="3455869"/>
            <a:ext cx="1304296" cy="2297063"/>
          </a:xfrm>
          <a:prstGeom prst="straightConnector1">
            <a:avLst/>
          </a:prstGeom>
          <a:ln w="25400">
            <a:solidFill>
              <a:srgbClr val="FFFF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arallelogram 68">
            <a:extLst>
              <a:ext uri="{FF2B5EF4-FFF2-40B4-BE49-F238E27FC236}">
                <a16:creationId xmlns:a16="http://schemas.microsoft.com/office/drawing/2014/main" id="{6524428E-112A-D141-B72C-2837B45C5109}"/>
              </a:ext>
            </a:extLst>
          </p:cNvPr>
          <p:cNvSpPr>
            <a:spLocks/>
          </p:cNvSpPr>
          <p:nvPr/>
        </p:nvSpPr>
        <p:spPr>
          <a:xfrm rot="6424607" flipH="1">
            <a:off x="2812275" y="4488850"/>
            <a:ext cx="277694" cy="134385"/>
          </a:xfrm>
          <a:prstGeom prst="parallelogram">
            <a:avLst>
              <a:gd name="adj" fmla="val 70586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1FDBAA3-39A6-2740-84C3-B8E35690822E}"/>
              </a:ext>
            </a:extLst>
          </p:cNvPr>
          <p:cNvSpPr/>
          <p:nvPr/>
        </p:nvSpPr>
        <p:spPr>
          <a:xfrm>
            <a:off x="2710556" y="2710319"/>
            <a:ext cx="4734878" cy="3665968"/>
          </a:xfrm>
          <a:prstGeom prst="roundRect">
            <a:avLst/>
          </a:prstGeom>
          <a:solidFill>
            <a:srgbClr val="00B0F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99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3" grpId="0"/>
      <p:bldP spid="27" grpId="0" animBg="1"/>
      <p:bldP spid="69" grpId="0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3BE7C8-6BFA-E24A-B00E-710D1DB58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5" r="14707"/>
          <a:stretch/>
        </p:blipFill>
        <p:spPr>
          <a:xfrm>
            <a:off x="1526032" y="2841908"/>
            <a:ext cx="2664523" cy="25348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94FEA0-CB68-D443-8514-13794B914C66}"/>
              </a:ext>
            </a:extLst>
          </p:cNvPr>
          <p:cNvCxnSpPr>
            <a:cxnSpLocks/>
          </p:cNvCxnSpPr>
          <p:nvPr/>
        </p:nvCxnSpPr>
        <p:spPr>
          <a:xfrm>
            <a:off x="3676288" y="3134348"/>
            <a:ext cx="2253183" cy="394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9B7CD7-569B-E846-88EE-3C0267A4BD42}"/>
              </a:ext>
            </a:extLst>
          </p:cNvPr>
          <p:cNvCxnSpPr>
            <a:cxnSpLocks/>
          </p:cNvCxnSpPr>
          <p:nvPr/>
        </p:nvCxnSpPr>
        <p:spPr>
          <a:xfrm>
            <a:off x="3676288" y="3314348"/>
            <a:ext cx="2253183" cy="14045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3C0EBF-1CB2-8347-9BC0-98C5871D1096}"/>
                  </a:ext>
                </a:extLst>
              </p:cNvPr>
              <p:cNvSpPr txBox="1"/>
              <p:nvPr/>
            </p:nvSpPr>
            <p:spPr>
              <a:xfrm>
                <a:off x="5929471" y="4811127"/>
                <a:ext cx="1226225" cy="728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3C0EBF-1CB2-8347-9BC0-98C5871D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471" y="4811127"/>
                <a:ext cx="1226225" cy="7282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ie 7">
            <a:extLst>
              <a:ext uri="{FF2B5EF4-FFF2-40B4-BE49-F238E27FC236}">
                <a16:creationId xmlns:a16="http://schemas.microsoft.com/office/drawing/2014/main" id="{35B54C94-F685-4349-88CE-20703DE125CB}"/>
              </a:ext>
            </a:extLst>
          </p:cNvPr>
          <p:cNvSpPr/>
          <p:nvPr/>
        </p:nvSpPr>
        <p:spPr>
          <a:xfrm>
            <a:off x="4702670" y="3529149"/>
            <a:ext cx="2440295" cy="2388326"/>
          </a:xfrm>
          <a:prstGeom prst="pie">
            <a:avLst>
              <a:gd name="adj1" fmla="val 16206780"/>
              <a:gd name="adj2" fmla="val 215779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1C9129-A60F-E64A-8B31-952BCFF231CA}"/>
              </a:ext>
            </a:extLst>
          </p:cNvPr>
          <p:cNvSpPr/>
          <p:nvPr/>
        </p:nvSpPr>
        <p:spPr>
          <a:xfrm>
            <a:off x="3496288" y="3134348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A70F1-296A-4347-9779-A94A5C353FF4}"/>
              </a:ext>
            </a:extLst>
          </p:cNvPr>
          <p:cNvSpPr txBox="1"/>
          <p:nvPr/>
        </p:nvSpPr>
        <p:spPr>
          <a:xfrm>
            <a:off x="182879" y="940525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of pixels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- Numerical integration 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B3425-DF90-1946-B76C-84B02CCCAC3D}"/>
              </a:ext>
            </a:extLst>
          </p:cNvPr>
          <p:cNvSpPr txBox="1"/>
          <p:nvPr/>
        </p:nvSpPr>
        <p:spPr>
          <a:xfrm>
            <a:off x="254415" y="80545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Raytracing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08526-27BB-234B-BD33-735371AFB47C}"/>
              </a:ext>
            </a:extLst>
          </p:cNvPr>
          <p:cNvSpPr/>
          <p:nvPr/>
        </p:nvSpPr>
        <p:spPr>
          <a:xfrm>
            <a:off x="5929471" y="3529148"/>
            <a:ext cx="1213494" cy="11897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2BE01-C2F4-0349-9CA5-331C0F35F27B}"/>
              </a:ext>
            </a:extLst>
          </p:cNvPr>
          <p:cNvSpPr txBox="1"/>
          <p:nvPr/>
        </p:nvSpPr>
        <p:spPr>
          <a:xfrm>
            <a:off x="5849021" y="317961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ingle pixel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254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  <p:bldP spid="5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3C0EBF-1CB2-8347-9BC0-98C5871D1096}"/>
                  </a:ext>
                </a:extLst>
              </p:cNvPr>
              <p:cNvSpPr txBox="1"/>
              <p:nvPr/>
            </p:nvSpPr>
            <p:spPr>
              <a:xfrm>
                <a:off x="1217789" y="5417032"/>
                <a:ext cx="1153189" cy="728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3C0EBF-1CB2-8347-9BC0-98C5871D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789" y="5417032"/>
                <a:ext cx="1153189" cy="7282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98895A7-C82B-CB44-882E-5FD6D76CE134}"/>
              </a:ext>
            </a:extLst>
          </p:cNvPr>
          <p:cNvGrpSpPr/>
          <p:nvPr/>
        </p:nvGrpSpPr>
        <p:grpSpPr>
          <a:xfrm>
            <a:off x="-1248592" y="2906782"/>
            <a:ext cx="4906675" cy="4798800"/>
            <a:chOff x="-1761781" y="3109381"/>
            <a:chExt cx="4906675" cy="4798800"/>
          </a:xfrm>
        </p:grpSpPr>
        <p:sp>
          <p:nvSpPr>
            <p:cNvPr id="8" name="Pie 7">
              <a:extLst>
                <a:ext uri="{FF2B5EF4-FFF2-40B4-BE49-F238E27FC236}">
                  <a16:creationId xmlns:a16="http://schemas.microsoft.com/office/drawing/2014/main" id="{35B54C94-F685-4349-88CE-20703DE125CB}"/>
                </a:ext>
              </a:extLst>
            </p:cNvPr>
            <p:cNvSpPr/>
            <p:nvPr/>
          </p:nvSpPr>
          <p:spPr>
            <a:xfrm>
              <a:off x="-1761781" y="3109381"/>
              <a:ext cx="4906675" cy="4798800"/>
            </a:xfrm>
            <a:prstGeom prst="pie">
              <a:avLst>
                <a:gd name="adj1" fmla="val 16206780"/>
                <a:gd name="adj2" fmla="val 220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108526-27BB-234B-BD33-735371AFB47C}"/>
                </a:ext>
              </a:extLst>
            </p:cNvPr>
            <p:cNvSpPr/>
            <p:nvPr/>
          </p:nvSpPr>
          <p:spPr>
            <a:xfrm>
              <a:off x="704600" y="3109381"/>
              <a:ext cx="2440294" cy="238832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774303-DFC0-7447-8405-C240990562D1}"/>
              </a:ext>
            </a:extLst>
          </p:cNvPr>
          <p:cNvSpPr txBox="1"/>
          <p:nvPr/>
        </p:nvSpPr>
        <p:spPr>
          <a:xfrm>
            <a:off x="2773244" y="30898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</a:t>
            </a:r>
            <a:endParaRPr lang="x-non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82A49-69CE-1B45-8B09-C4ECCF606BE3}"/>
              </a:ext>
            </a:extLst>
          </p:cNvPr>
          <p:cNvSpPr txBox="1"/>
          <p:nvPr/>
        </p:nvSpPr>
        <p:spPr>
          <a:xfrm>
            <a:off x="1793530" y="36516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・</a:t>
            </a:r>
            <a:endParaRPr lang="x-non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D76F77-5363-AA47-ACFA-203B8C058677}"/>
              </a:ext>
            </a:extLst>
          </p:cNvPr>
          <p:cNvSpPr txBox="1"/>
          <p:nvPr/>
        </p:nvSpPr>
        <p:spPr>
          <a:xfrm>
            <a:off x="2660753" y="38231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41282C-9546-DF45-B1CC-7C16C19599B7}"/>
              </a:ext>
            </a:extLst>
          </p:cNvPr>
          <p:cNvSpPr txBox="1"/>
          <p:nvPr/>
        </p:nvSpPr>
        <p:spPr>
          <a:xfrm>
            <a:off x="3356410" y="34562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3890A-FB29-6B48-AD1A-10E3E29C2989}"/>
              </a:ext>
            </a:extLst>
          </p:cNvPr>
          <p:cNvSpPr txBox="1"/>
          <p:nvPr/>
        </p:nvSpPr>
        <p:spPr>
          <a:xfrm>
            <a:off x="1800169" y="46115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DA617C-ED40-A340-B04D-660D9CEAEE60}"/>
              </a:ext>
            </a:extLst>
          </p:cNvPr>
          <p:cNvSpPr txBox="1"/>
          <p:nvPr/>
        </p:nvSpPr>
        <p:spPr>
          <a:xfrm>
            <a:off x="2077540" y="624313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x-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stimation error</a:t>
            </a:r>
            <a:endParaRPr lang="x-none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490A96-1268-1B42-9F86-05E610BDFB75}"/>
              </a:ext>
            </a:extLst>
          </p:cNvPr>
          <p:cNvCxnSpPr/>
          <p:nvPr/>
        </p:nvCxnSpPr>
        <p:spPr>
          <a:xfrm flipV="1">
            <a:off x="2394285" y="5954969"/>
            <a:ext cx="0" cy="331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77D665-5519-FE40-AB53-9BFDA1C78464}"/>
              </a:ext>
            </a:extLst>
          </p:cNvPr>
          <p:cNvSpPr txBox="1"/>
          <p:nvPr/>
        </p:nvSpPr>
        <p:spPr>
          <a:xfrm>
            <a:off x="254415" y="80545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Raytracing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FB55F3-CF0C-814F-A994-BA5C35DA213F}"/>
              </a:ext>
            </a:extLst>
          </p:cNvPr>
          <p:cNvSpPr txBox="1"/>
          <p:nvPr/>
        </p:nvSpPr>
        <p:spPr>
          <a:xfrm>
            <a:off x="182879" y="94052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of pixels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- Numerical integration</a:t>
            </a: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- Monte Carlo estimation 	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4F895E-36E3-DA47-A874-38988EC649F7}"/>
              </a:ext>
            </a:extLst>
          </p:cNvPr>
          <p:cNvCxnSpPr>
            <a:cxnSpLocks/>
          </p:cNvCxnSpPr>
          <p:nvPr/>
        </p:nvCxnSpPr>
        <p:spPr>
          <a:xfrm>
            <a:off x="5349461" y="3144641"/>
            <a:ext cx="72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685E06-0C6A-3240-8744-4BACF9A84AA6}"/>
              </a:ext>
            </a:extLst>
          </p:cNvPr>
          <p:cNvSpPr txBox="1"/>
          <p:nvPr/>
        </p:nvSpPr>
        <p:spPr>
          <a:xfrm>
            <a:off x="5246019" y="29599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6A94D3-606B-734B-975B-B2E934B973FD}"/>
              </a:ext>
            </a:extLst>
          </p:cNvPr>
          <p:cNvSpPr txBox="1"/>
          <p:nvPr/>
        </p:nvSpPr>
        <p:spPr>
          <a:xfrm>
            <a:off x="5539912" y="40311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0F0B8D-84FC-6943-B811-E6BAEABAAEC1}"/>
              </a:ext>
            </a:extLst>
          </p:cNvPr>
          <p:cNvSpPr txBox="1"/>
          <p:nvPr/>
        </p:nvSpPr>
        <p:spPr>
          <a:xfrm>
            <a:off x="5811156" y="3275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88E85D-1EC0-1A42-9C04-73C7A2E243EE}"/>
              </a:ext>
            </a:extLst>
          </p:cNvPr>
          <p:cNvSpPr txBox="1"/>
          <p:nvPr/>
        </p:nvSpPr>
        <p:spPr>
          <a:xfrm>
            <a:off x="5948107" y="36534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417338-AC3A-2C41-B4EC-66AEA993BC86}"/>
              </a:ext>
            </a:extLst>
          </p:cNvPr>
          <p:cNvSpPr txBox="1"/>
          <p:nvPr/>
        </p:nvSpPr>
        <p:spPr>
          <a:xfrm>
            <a:off x="6140376" y="34538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grpSp>
        <p:nvGrpSpPr>
          <p:cNvPr id="2" name="Group 1"/>
          <p:cNvGrpSpPr/>
          <p:nvPr/>
        </p:nvGrpSpPr>
        <p:grpSpPr>
          <a:xfrm>
            <a:off x="4572000" y="2397813"/>
            <a:ext cx="3910521" cy="3246923"/>
            <a:chOff x="4572000" y="2397813"/>
            <a:chExt cx="3910521" cy="324692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B9C4749-8810-B747-8014-BB51E99D78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3329" y="2767144"/>
              <a:ext cx="1" cy="25279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7FA980-C3BC-C24D-B423-60AE5B503A2B}"/>
                </a:ext>
              </a:extLst>
            </p:cNvPr>
            <p:cNvCxnSpPr>
              <a:cxnSpLocks/>
            </p:cNvCxnSpPr>
            <p:nvPr/>
          </p:nvCxnSpPr>
          <p:spPr>
            <a:xfrm>
              <a:off x="5383329" y="5295108"/>
              <a:ext cx="262613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6205F6-AD41-3C4B-89E8-E1A42A7E776B}"/>
                </a:ext>
              </a:extLst>
            </p:cNvPr>
            <p:cNvSpPr txBox="1"/>
            <p:nvPr/>
          </p:nvSpPr>
          <p:spPr>
            <a:xfrm>
              <a:off x="4891916" y="3513973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>
                  <a:latin typeface="Times New Roman" panose="02020603050405020304" pitchFamily="18" charset="0"/>
                  <a:cs typeface="Times New Roman" panose="02020603050405020304" pitchFamily="18" charset="0"/>
                </a:rPr>
                <a:t>π/4</a:t>
              </a:r>
              <a:endParaRPr lang="x-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5EA482-0673-1048-BDA2-68BE91715266}"/>
                </a:ext>
              </a:extLst>
            </p:cNvPr>
            <p:cNvCxnSpPr>
              <a:cxnSpLocks/>
            </p:cNvCxnSpPr>
            <p:nvPr/>
          </p:nvCxnSpPr>
          <p:spPr>
            <a:xfrm>
              <a:off x="5373138" y="3698639"/>
              <a:ext cx="262613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4725E5-95BB-6747-8689-FEAAC4610FE4}"/>
                </a:ext>
              </a:extLst>
            </p:cNvPr>
            <p:cNvSpPr txBox="1"/>
            <p:nvPr/>
          </p:nvSpPr>
          <p:spPr>
            <a:xfrm>
              <a:off x="4899932" y="507175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x-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44AD5C-8073-E048-973A-AEA9C7009D19}"/>
                </a:ext>
              </a:extLst>
            </p:cNvPr>
            <p:cNvSpPr txBox="1"/>
            <p:nvPr/>
          </p:nvSpPr>
          <p:spPr>
            <a:xfrm>
              <a:off x="4868043" y="295997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x-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6C4A9AC-39C4-F340-9B46-E498AC39202D}"/>
                    </a:ext>
                  </a:extLst>
                </p:cNvPr>
                <p:cNvSpPr txBox="1"/>
                <p:nvPr/>
              </p:nvSpPr>
              <p:spPr>
                <a:xfrm>
                  <a:off x="7425629" y="5306182"/>
                  <a:ext cx="10568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>
                          <a:latin typeface="Cambria Math" panose="02040503050406030204" pitchFamily="18" charset="0"/>
                        </a:rPr>
                        <m:t>s</m:t>
                      </m:r>
                    </m:oMath>
                  </a14:m>
                  <a:r>
                    <a:rPr lang="en-US" sz="1600" b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amples</a:t>
                  </a:r>
                  <a:endParaRPr lang="x-none" sz="160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6C4A9AC-39C4-F340-9B46-E498AC392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29" y="5306182"/>
                  <a:ext cx="1056892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87500" r="-2890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F267A7-2FAB-384D-AFDF-67CA467B02A6}"/>
                </a:ext>
              </a:extLst>
            </p:cNvPr>
            <p:cNvSpPr txBox="1"/>
            <p:nvPr/>
          </p:nvSpPr>
          <p:spPr>
            <a:xfrm>
              <a:off x="4572000" y="2397813"/>
              <a:ext cx="1574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x-none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stimation value</a:t>
              </a:r>
              <a:endParaRPr lang="x-none" sz="1600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D472F6-64BF-5541-8A86-87E9C8B55466}"/>
              </a:ext>
            </a:extLst>
          </p:cNvPr>
          <p:cNvCxnSpPr/>
          <p:nvPr/>
        </p:nvCxnSpPr>
        <p:spPr>
          <a:xfrm>
            <a:off x="5383329" y="3144641"/>
            <a:ext cx="297804" cy="10478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66D262-7E20-6949-9E02-F625EF05655A}"/>
              </a:ext>
            </a:extLst>
          </p:cNvPr>
          <p:cNvCxnSpPr/>
          <p:nvPr/>
        </p:nvCxnSpPr>
        <p:spPr>
          <a:xfrm flipV="1">
            <a:off x="5681133" y="3453815"/>
            <a:ext cx="266974" cy="7386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12AAE6-F59B-334F-AD85-51A7EFF90C52}"/>
              </a:ext>
            </a:extLst>
          </p:cNvPr>
          <p:cNvCxnSpPr/>
          <p:nvPr/>
        </p:nvCxnSpPr>
        <p:spPr>
          <a:xfrm flipH="1" flipV="1">
            <a:off x="5961197" y="3453815"/>
            <a:ext cx="136951" cy="3693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278394-FC97-6A4F-B9EB-188C7E2A95AF}"/>
              </a:ext>
            </a:extLst>
          </p:cNvPr>
          <p:cNvCxnSpPr>
            <a:cxnSpLocks/>
          </p:cNvCxnSpPr>
          <p:nvPr/>
        </p:nvCxnSpPr>
        <p:spPr>
          <a:xfrm flipV="1">
            <a:off x="6096905" y="3651625"/>
            <a:ext cx="176586" cy="1715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300036" y="3466959"/>
            <a:ext cx="1689033" cy="491466"/>
            <a:chOff x="6300036" y="3466959"/>
            <a:chExt cx="1689033" cy="491466"/>
          </a:xfrm>
        </p:grpSpPr>
        <p:grpSp>
          <p:nvGrpSpPr>
            <p:cNvPr id="3" name="Group 2"/>
            <p:cNvGrpSpPr/>
            <p:nvPr/>
          </p:nvGrpSpPr>
          <p:grpSpPr>
            <a:xfrm>
              <a:off x="6300036" y="3466959"/>
              <a:ext cx="1689033" cy="453551"/>
              <a:chOff x="6300036" y="3466959"/>
              <a:chExt cx="1689033" cy="45355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ACC3001-47EB-B345-AC5F-146E64FCBAA8}"/>
                  </a:ext>
                </a:extLst>
              </p:cNvPr>
              <p:cNvSpPr txBox="1"/>
              <p:nvPr/>
            </p:nvSpPr>
            <p:spPr>
              <a:xfrm>
                <a:off x="6888095" y="34669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/>
                  <a:t>・</a:t>
                </a:r>
                <a:endParaRPr lang="x-none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E7E2A09-6D3C-D54D-A840-631A28A2F079}"/>
                  </a:ext>
                </a:extLst>
              </p:cNvPr>
              <p:cNvSpPr txBox="1"/>
              <p:nvPr/>
            </p:nvSpPr>
            <p:spPr>
              <a:xfrm>
                <a:off x="6439215" y="351397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/>
                  <a:t>・</a:t>
                </a:r>
                <a:endParaRPr lang="x-none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6B97FA-1097-F042-A54D-9A2607DEC238}"/>
                  </a:ext>
                </a:extLst>
              </p:cNvPr>
              <p:cNvSpPr txBox="1"/>
              <p:nvPr/>
            </p:nvSpPr>
            <p:spPr>
              <a:xfrm>
                <a:off x="7688987" y="355117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/>
                  <a:t>・</a:t>
                </a:r>
                <a:endParaRPr lang="x-none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8B85914-22E1-1F45-B236-7B7C822E404A}"/>
                  </a:ext>
                </a:extLst>
              </p:cNvPr>
              <p:cNvCxnSpPr/>
              <p:nvPr/>
            </p:nvCxnSpPr>
            <p:spPr>
              <a:xfrm>
                <a:off x="7578920" y="3687566"/>
                <a:ext cx="260108" cy="4827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8116773-DC7E-B749-9065-CAD89CE7F9D4}"/>
                  </a:ext>
                </a:extLst>
              </p:cNvPr>
              <p:cNvCxnSpPr/>
              <p:nvPr/>
            </p:nvCxnSpPr>
            <p:spPr>
              <a:xfrm>
                <a:off x="7034208" y="3668560"/>
                <a:ext cx="300082" cy="10363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F618766-117E-0543-8611-28AC3F912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036" y="3638481"/>
                <a:ext cx="289220" cy="5944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1D62281-93A4-5E4A-B4C3-D87FB5167536}"/>
                  </a:ext>
                </a:extLst>
              </p:cNvPr>
              <p:cNvCxnSpPr/>
              <p:nvPr/>
            </p:nvCxnSpPr>
            <p:spPr>
              <a:xfrm>
                <a:off x="6589256" y="3697929"/>
                <a:ext cx="246992" cy="7583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122D8C-609C-6144-BF8C-370BD9353B32}"/>
                  </a:ext>
                </a:extLst>
              </p:cNvPr>
              <p:cNvSpPr txBox="1"/>
              <p:nvPr/>
            </p:nvSpPr>
            <p:spPr>
              <a:xfrm>
                <a:off x="7432807" y="351326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/>
                  <a:t>・</a:t>
                </a:r>
                <a:endParaRPr lang="x-none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1F8C2D0-623D-8545-94BB-10251B4A21DE}"/>
                  </a:ext>
                </a:extLst>
              </p:cNvPr>
              <p:cNvCxnSpPr/>
              <p:nvPr/>
            </p:nvCxnSpPr>
            <p:spPr>
              <a:xfrm flipV="1">
                <a:off x="6833886" y="3660369"/>
                <a:ext cx="193388" cy="1126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EE205EB-2794-F74F-BFD6-ECCB9D3A6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5152" y="3687566"/>
                <a:ext cx="193794" cy="8548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243731-C45D-E843-AED1-6BC8B3628704}"/>
                </a:ext>
              </a:extLst>
            </p:cNvPr>
            <p:cNvSpPr txBox="1"/>
            <p:nvPr/>
          </p:nvSpPr>
          <p:spPr>
            <a:xfrm>
              <a:off x="6686207" y="35890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・</a:t>
              </a:r>
              <a:endParaRPr lang="x-non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58FDEB-5CE4-9342-A846-9D2B80E3883A}"/>
                </a:ext>
              </a:extLst>
            </p:cNvPr>
            <p:cNvSpPr txBox="1"/>
            <p:nvPr/>
          </p:nvSpPr>
          <p:spPr>
            <a:xfrm>
              <a:off x="7184249" y="35890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・</a:t>
              </a:r>
              <a:endParaRPr lang="x-non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B3C0EBF-1CB2-8347-9BC0-98C5871D1096}"/>
                  </a:ext>
                </a:extLst>
              </p:cNvPr>
              <p:cNvSpPr txBox="1"/>
              <p:nvPr/>
            </p:nvSpPr>
            <p:spPr>
              <a:xfrm>
                <a:off x="1565821" y="5343244"/>
                <a:ext cx="2864516" cy="807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≃ </m:t>
                      </m:r>
                      <m:f>
                        <m:f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3C0EBF-1CB2-8347-9BC0-98C5871D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21" y="5343244"/>
                <a:ext cx="2864516" cy="8070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58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32" grpId="0"/>
      <p:bldP spid="44" grpId="0"/>
      <p:bldP spid="45" grpId="0"/>
      <p:bldP spid="46" grpId="0"/>
      <p:bldP spid="47" grpId="0"/>
      <p:bldP spid="48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98895A7-C82B-CB44-882E-5FD6D76CE134}"/>
              </a:ext>
            </a:extLst>
          </p:cNvPr>
          <p:cNvGrpSpPr/>
          <p:nvPr/>
        </p:nvGrpSpPr>
        <p:grpSpPr>
          <a:xfrm>
            <a:off x="-1239992" y="2906782"/>
            <a:ext cx="4906675" cy="4798800"/>
            <a:chOff x="-1761781" y="3109381"/>
            <a:chExt cx="4906675" cy="4798800"/>
          </a:xfrm>
        </p:grpSpPr>
        <p:sp>
          <p:nvSpPr>
            <p:cNvPr id="8" name="Pie 7">
              <a:extLst>
                <a:ext uri="{FF2B5EF4-FFF2-40B4-BE49-F238E27FC236}">
                  <a16:creationId xmlns:a16="http://schemas.microsoft.com/office/drawing/2014/main" id="{35B54C94-F685-4349-88CE-20703DE125CB}"/>
                </a:ext>
              </a:extLst>
            </p:cNvPr>
            <p:cNvSpPr/>
            <p:nvPr/>
          </p:nvSpPr>
          <p:spPr>
            <a:xfrm>
              <a:off x="-1761781" y="3109381"/>
              <a:ext cx="4906675" cy="4798800"/>
            </a:xfrm>
            <a:prstGeom prst="pie">
              <a:avLst>
                <a:gd name="adj1" fmla="val 16206780"/>
                <a:gd name="adj2" fmla="val 220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108526-27BB-234B-BD33-735371AFB47C}"/>
                </a:ext>
              </a:extLst>
            </p:cNvPr>
            <p:cNvSpPr/>
            <p:nvPr/>
          </p:nvSpPr>
          <p:spPr>
            <a:xfrm>
              <a:off x="704600" y="3109381"/>
              <a:ext cx="2440294" cy="238832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774303-DFC0-7447-8405-C240990562D1}"/>
              </a:ext>
            </a:extLst>
          </p:cNvPr>
          <p:cNvSpPr txBox="1"/>
          <p:nvPr/>
        </p:nvSpPr>
        <p:spPr>
          <a:xfrm>
            <a:off x="2773244" y="30898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82A49-69CE-1B45-8B09-C4ECCF606BE3}"/>
              </a:ext>
            </a:extLst>
          </p:cNvPr>
          <p:cNvSpPr txBox="1"/>
          <p:nvPr/>
        </p:nvSpPr>
        <p:spPr>
          <a:xfrm>
            <a:off x="1793530" y="36516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D76F77-5363-AA47-ACFA-203B8C058677}"/>
              </a:ext>
            </a:extLst>
          </p:cNvPr>
          <p:cNvSpPr txBox="1"/>
          <p:nvPr/>
        </p:nvSpPr>
        <p:spPr>
          <a:xfrm>
            <a:off x="2660753" y="38231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41282C-9546-DF45-B1CC-7C16C19599B7}"/>
              </a:ext>
            </a:extLst>
          </p:cNvPr>
          <p:cNvSpPr txBox="1"/>
          <p:nvPr/>
        </p:nvSpPr>
        <p:spPr>
          <a:xfrm>
            <a:off x="3356410" y="34562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3890A-FB29-6B48-AD1A-10E3E29C2989}"/>
              </a:ext>
            </a:extLst>
          </p:cNvPr>
          <p:cNvSpPr txBox="1"/>
          <p:nvPr/>
        </p:nvSpPr>
        <p:spPr>
          <a:xfrm>
            <a:off x="1800169" y="46115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9C4749-8810-B747-8014-BB51E99D787C}"/>
              </a:ext>
            </a:extLst>
          </p:cNvPr>
          <p:cNvCxnSpPr>
            <a:cxnSpLocks/>
          </p:cNvCxnSpPr>
          <p:nvPr/>
        </p:nvCxnSpPr>
        <p:spPr>
          <a:xfrm flipH="1" flipV="1">
            <a:off x="5383329" y="2767144"/>
            <a:ext cx="1" cy="25279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7FA980-C3BC-C24D-B423-60AE5B503A2B}"/>
              </a:ext>
            </a:extLst>
          </p:cNvPr>
          <p:cNvCxnSpPr>
            <a:cxnSpLocks/>
          </p:cNvCxnSpPr>
          <p:nvPr/>
        </p:nvCxnSpPr>
        <p:spPr>
          <a:xfrm>
            <a:off x="5383329" y="5295108"/>
            <a:ext cx="26261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77D665-5519-FE40-AB53-9BFDA1C78464}"/>
              </a:ext>
            </a:extLst>
          </p:cNvPr>
          <p:cNvSpPr txBox="1"/>
          <p:nvPr/>
        </p:nvSpPr>
        <p:spPr>
          <a:xfrm>
            <a:off x="254415" y="80545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Raytracing</a:t>
            </a:r>
            <a:endParaRPr lang="x-none" sz="28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FB55F3-CF0C-814F-A994-BA5C35DA213F}"/>
              </a:ext>
            </a:extLst>
          </p:cNvPr>
          <p:cNvSpPr txBox="1"/>
          <p:nvPr/>
        </p:nvSpPr>
        <p:spPr>
          <a:xfrm>
            <a:off x="182879" y="94052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x-none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Noise of pixels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Numerical integration</a:t>
            </a: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- Monte Carlo estimation </a:t>
            </a:r>
            <a:r>
              <a:rPr lang="x-none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4725E5-95BB-6747-8689-FEAAC4610FE4}"/>
              </a:ext>
            </a:extLst>
          </p:cNvPr>
          <p:cNvSpPr txBox="1"/>
          <p:nvPr/>
        </p:nvSpPr>
        <p:spPr>
          <a:xfrm>
            <a:off x="4899932" y="50717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x-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41CA3D-8CAC-AD4B-8F74-804A9776E0BB}"/>
              </a:ext>
            </a:extLst>
          </p:cNvPr>
          <p:cNvSpPr txBox="1"/>
          <p:nvPr/>
        </p:nvSpPr>
        <p:spPr>
          <a:xfrm>
            <a:off x="4572000" y="2397813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x-non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stimation error</a:t>
            </a:r>
            <a:endParaRPr lang="x-none" sz="160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39B8E30D-7871-2345-8D43-B2141E393152}"/>
              </a:ext>
            </a:extLst>
          </p:cNvPr>
          <p:cNvSpPr/>
          <p:nvPr/>
        </p:nvSpPr>
        <p:spPr>
          <a:xfrm>
            <a:off x="5376587" y="553689"/>
            <a:ext cx="5326526" cy="4611110"/>
          </a:xfrm>
          <a:prstGeom prst="arc">
            <a:avLst>
              <a:gd name="adj1" fmla="val 6039034"/>
              <a:gd name="adj2" fmla="val 10364143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A9E6FA-E8BC-804B-A535-3DA93333E932}"/>
                  </a:ext>
                </a:extLst>
              </p:cNvPr>
              <p:cNvSpPr txBox="1"/>
              <p:nvPr/>
            </p:nvSpPr>
            <p:spPr>
              <a:xfrm>
                <a:off x="5583333" y="3098690"/>
                <a:ext cx="1031949" cy="656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x-none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x-none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x-none" sz="2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x-none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A9E6FA-E8BC-804B-A535-3DA93333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33" y="3098690"/>
                <a:ext cx="1031949" cy="656334"/>
              </a:xfrm>
              <a:prstGeom prst="rect">
                <a:avLst/>
              </a:prstGeom>
              <a:blipFill>
                <a:blip r:embed="rId4"/>
                <a:stretch>
                  <a:fillRect l="-8537" b="-377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5251879-7761-D147-A801-377527755458}"/>
                  </a:ext>
                </a:extLst>
              </p:cNvPr>
              <p:cNvSpPr txBox="1"/>
              <p:nvPr/>
            </p:nvSpPr>
            <p:spPr>
              <a:xfrm>
                <a:off x="7425629" y="5306182"/>
                <a:ext cx="1056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6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amples</a:t>
                </a:r>
                <a:endParaRPr lang="x-none" sz="16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5251879-7761-D147-A801-377527755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29" y="5306182"/>
                <a:ext cx="1056892" cy="338554"/>
              </a:xfrm>
              <a:prstGeom prst="rect">
                <a:avLst/>
              </a:prstGeom>
              <a:blipFill>
                <a:blip r:embed="rId5"/>
                <a:stretch>
                  <a:fillRect t="-3704" r="-1190" b="-2222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10AF34-DE3A-A641-9788-645E97806D0D}"/>
              </a:ext>
            </a:extLst>
          </p:cNvPr>
          <p:cNvSpPr txBox="1"/>
          <p:nvPr/>
        </p:nvSpPr>
        <p:spPr>
          <a:xfrm>
            <a:off x="5704541" y="39964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1257A8-6ED7-AA4E-A2BD-F40F82FE2B57}"/>
              </a:ext>
            </a:extLst>
          </p:cNvPr>
          <p:cNvSpPr txBox="1"/>
          <p:nvPr/>
        </p:nvSpPr>
        <p:spPr>
          <a:xfrm>
            <a:off x="6721799" y="47507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・</a:t>
            </a:r>
            <a:endParaRPr lang="x-non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BA3B7F-8D14-D844-B917-EBB570BF8706}"/>
              </a:ext>
            </a:extLst>
          </p:cNvPr>
          <p:cNvCxnSpPr/>
          <p:nvPr/>
        </p:nvCxnSpPr>
        <p:spPr>
          <a:xfrm flipH="1">
            <a:off x="5383329" y="4181114"/>
            <a:ext cx="4712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77FD06-7472-334B-B895-95D5FC2588B8}"/>
              </a:ext>
            </a:extLst>
          </p:cNvPr>
          <p:cNvCxnSpPr>
            <a:cxnSpLocks/>
          </p:cNvCxnSpPr>
          <p:nvPr/>
        </p:nvCxnSpPr>
        <p:spPr>
          <a:xfrm flipH="1">
            <a:off x="5383329" y="4935371"/>
            <a:ext cx="145968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FF90E5-9405-BC4D-A91F-3443DB562B56}"/>
              </a:ext>
            </a:extLst>
          </p:cNvPr>
          <p:cNvCxnSpPr>
            <a:cxnSpLocks/>
          </p:cNvCxnSpPr>
          <p:nvPr/>
        </p:nvCxnSpPr>
        <p:spPr>
          <a:xfrm flipV="1">
            <a:off x="5851525" y="4197127"/>
            <a:ext cx="0" cy="1086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C2DF31-0599-D346-B506-AA2F526104A8}"/>
              </a:ext>
            </a:extLst>
          </p:cNvPr>
          <p:cNvCxnSpPr>
            <a:cxnSpLocks/>
          </p:cNvCxnSpPr>
          <p:nvPr/>
        </p:nvCxnSpPr>
        <p:spPr>
          <a:xfrm flipV="1">
            <a:off x="6854906" y="4933406"/>
            <a:ext cx="0" cy="3506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504C5A-7F36-A64C-B21E-E4756339B6A5}"/>
                  </a:ext>
                </a:extLst>
              </p:cNvPr>
              <p:cNvSpPr txBox="1"/>
              <p:nvPr/>
            </p:nvSpPr>
            <p:spPr>
              <a:xfrm>
                <a:off x="4597073" y="4241230"/>
                <a:ext cx="638828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x-none" sz="16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504C5A-7F36-A64C-B21E-E4756339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073" y="4241230"/>
                <a:ext cx="638828" cy="554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4C2A3-5869-5141-89E7-0807DA1DE96A}"/>
                  </a:ext>
                </a:extLst>
              </p:cNvPr>
              <p:cNvSpPr txBox="1"/>
              <p:nvPr/>
            </p:nvSpPr>
            <p:spPr>
              <a:xfrm>
                <a:off x="5971451" y="5458235"/>
                <a:ext cx="718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x-none" sz="16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24C2A3-5869-5141-89E7-0807DA1DE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451" y="5458235"/>
                <a:ext cx="71846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C14F9D99-4624-4C4F-877B-6CACDF20CF4E}"/>
              </a:ext>
            </a:extLst>
          </p:cNvPr>
          <p:cNvSpPr/>
          <p:nvPr/>
        </p:nvSpPr>
        <p:spPr>
          <a:xfrm>
            <a:off x="5199076" y="4075822"/>
            <a:ext cx="954260" cy="972739"/>
          </a:xfrm>
          <a:prstGeom prst="arc">
            <a:avLst>
              <a:gd name="adj1" fmla="val 8344158"/>
              <a:gd name="adj2" fmla="val 1342188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0F87A6F5-5FB2-2347-A465-B00DFEB730DE}"/>
              </a:ext>
            </a:extLst>
          </p:cNvPr>
          <p:cNvSpPr/>
          <p:nvPr/>
        </p:nvSpPr>
        <p:spPr>
          <a:xfrm rot="16200000">
            <a:off x="5733957" y="4077477"/>
            <a:ext cx="1276872" cy="1506876"/>
          </a:xfrm>
          <a:prstGeom prst="arc">
            <a:avLst>
              <a:gd name="adj1" fmla="val 8344158"/>
              <a:gd name="adj2" fmla="val 1342188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2ABDFA-9CD0-224E-B39A-B63F422B95F1}"/>
              </a:ext>
            </a:extLst>
          </p:cNvPr>
          <p:cNvSpPr txBox="1"/>
          <p:nvPr/>
        </p:nvSpPr>
        <p:spPr>
          <a:xfrm>
            <a:off x="5577434" y="5887170"/>
            <a:ext cx="2075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slowly convergence …</a:t>
            </a:r>
            <a:endParaRPr lang="x-none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3C0EBF-1CB2-8347-9BC0-98C5871D1096}"/>
                  </a:ext>
                </a:extLst>
              </p:cNvPr>
              <p:cNvSpPr txBox="1"/>
              <p:nvPr/>
            </p:nvSpPr>
            <p:spPr>
              <a:xfrm>
                <a:off x="1217789" y="5417032"/>
                <a:ext cx="1153189" cy="728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3C0EBF-1CB2-8347-9BC0-98C5871D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789" y="5417032"/>
                <a:ext cx="1153189" cy="7282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490A96-1268-1B42-9F86-05E610BDFB75}"/>
              </a:ext>
            </a:extLst>
          </p:cNvPr>
          <p:cNvCxnSpPr/>
          <p:nvPr/>
        </p:nvCxnSpPr>
        <p:spPr>
          <a:xfrm flipV="1">
            <a:off x="2394285" y="5954969"/>
            <a:ext cx="0" cy="331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3C0EBF-1CB2-8347-9BC0-98C5871D1096}"/>
                  </a:ext>
                </a:extLst>
              </p:cNvPr>
              <p:cNvSpPr txBox="1"/>
              <p:nvPr/>
            </p:nvSpPr>
            <p:spPr>
              <a:xfrm>
                <a:off x="1565821" y="5343244"/>
                <a:ext cx="2864516" cy="807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≃ </m:t>
                      </m:r>
                      <m:f>
                        <m:fPr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x-non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B3C0EBF-1CB2-8347-9BC0-98C5871D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21" y="5343244"/>
                <a:ext cx="2864516" cy="8070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2DA617C-ED40-A340-B04D-660D9CEAEE60}"/>
              </a:ext>
            </a:extLst>
          </p:cNvPr>
          <p:cNvSpPr txBox="1"/>
          <p:nvPr/>
        </p:nvSpPr>
        <p:spPr>
          <a:xfrm>
            <a:off x="2077540" y="624313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stimation error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740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6" grpId="0"/>
      <p:bldP spid="57" grpId="0"/>
      <p:bldP spid="18" grpId="0"/>
      <p:bldP spid="61" grpId="0"/>
      <p:bldP spid="19" grpId="0" animBg="1"/>
      <p:bldP spid="62" grpId="0" animBg="1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983D6-3CA7-134F-9F62-4190DF746D49}"/>
              </a:ext>
            </a:extLst>
          </p:cNvPr>
          <p:cNvSpPr txBox="1"/>
          <p:nvPr/>
        </p:nvSpPr>
        <p:spPr>
          <a:xfrm>
            <a:off x="182879" y="940525"/>
            <a:ext cx="7831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・</a:t>
            </a:r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application</a:t>
            </a: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PIXAR’s animation movies</a:t>
            </a:r>
          </a:p>
          <a:p>
            <a:r>
              <a:rPr lang="x-non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 day for 1 frame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 huge ‘render farm’, but 2 years for rendering</a:t>
            </a:r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2A20E-682C-AF4A-BD84-30042314BA2C}"/>
              </a:ext>
            </a:extLst>
          </p:cNvPr>
          <p:cNvSpPr txBox="1"/>
          <p:nvPr/>
        </p:nvSpPr>
        <p:spPr>
          <a:xfrm>
            <a:off x="6862354" y="6582341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Science Behind PIXAR</a:t>
            </a:r>
            <a:endParaRPr lang="x-none" sz="1400"/>
          </a:p>
        </p:txBody>
      </p:sp>
      <p:pic>
        <p:nvPicPr>
          <p:cNvPr id="5" name="Picture 4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E7753709-84B3-FB49-8219-A0749C54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01" y="3052383"/>
            <a:ext cx="5756366" cy="3020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920D4-5501-DD49-B853-D2A458F21224}"/>
              </a:ext>
            </a:extLst>
          </p:cNvPr>
          <p:cNvSpPr txBox="1"/>
          <p:nvPr/>
        </p:nvSpPr>
        <p:spPr>
          <a:xfrm>
            <a:off x="2336230" y="6050524"/>
            <a:ext cx="452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scene           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image</a:t>
            </a:r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F5F6F-1F8D-9243-A231-283CDCF29F23}"/>
              </a:ext>
            </a:extLst>
          </p:cNvPr>
          <p:cNvSpPr txBox="1"/>
          <p:nvPr/>
        </p:nvSpPr>
        <p:spPr>
          <a:xfrm>
            <a:off x="254415" y="80545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Raytracing</a:t>
            </a:r>
            <a:endParaRPr lang="x-non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9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3984</TotalTime>
  <Words>4370</Words>
  <Application>Microsoft Macintosh PowerPoint</Application>
  <PresentationFormat>On-screen Show (4:3)</PresentationFormat>
  <Paragraphs>796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島田　直治</cp:lastModifiedBy>
  <cp:revision>920</cp:revision>
  <dcterms:created xsi:type="dcterms:W3CDTF">2019-10-24T06:16:02Z</dcterms:created>
  <dcterms:modified xsi:type="dcterms:W3CDTF">2020-06-24T21:16:16Z</dcterms:modified>
</cp:coreProperties>
</file>